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303" r:id="rId5"/>
    <p:sldId id="296" r:id="rId6"/>
    <p:sldId id="298" r:id="rId7"/>
    <p:sldId id="277" r:id="rId8"/>
    <p:sldId id="278" r:id="rId10"/>
    <p:sldId id="300" r:id="rId11"/>
    <p:sldId id="293" r:id="rId12"/>
    <p:sldId id="282" r:id="rId13"/>
    <p:sldId id="283" r:id="rId14"/>
    <p:sldId id="285" r:id="rId15"/>
    <p:sldId id="294" r:id="rId16"/>
    <p:sldId id="301" r:id="rId17"/>
    <p:sldId id="269" r:id="rId18"/>
    <p:sldId id="270" r:id="rId19"/>
    <p:sldId id="304" r:id="rId20"/>
    <p:sldId id="302" r:id="rId21"/>
    <p:sldId id="272" r:id="rId22"/>
    <p:sldId id="273" r:id="rId23"/>
    <p:sldId id="289" r:id="rId24"/>
    <p:sldId id="275" r:id="rId2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66"/>
    <a:srgbClr val="FF33CC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83549" autoAdjust="0"/>
  </p:normalViewPr>
  <p:slideViewPr>
    <p:cSldViewPr>
      <p:cViewPr>
        <p:scale>
          <a:sx n="69" d="100"/>
          <a:sy n="69" d="100"/>
        </p:scale>
        <p:origin x="-2010" y="-5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9689C-37ED-4FF1-AD40-976707AE8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98006-083E-442E-B09B-192CAE3B5B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这张卡是保险服务卡：有</a:t>
            </a:r>
            <a:r>
              <a:rPr lang="en-US" altLang="zh-CN" dirty="0" smtClean="0"/>
              <a:t>24</a:t>
            </a:r>
            <a:r>
              <a:rPr lang="zh-CN" altLang="en-US" dirty="0" smtClean="0"/>
              <a:t>小时中英双语服务电话，二维码扫一扫可以查到自己的保险记录，有关于这个保险介绍的专用网站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98006-083E-442E-B09B-192CAE3B5B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保险提示：不能使用保险的医院，及一些状况看病后不赔的。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98006-083E-442E-B09B-192CAE3B5B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不赔的提示。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98006-083E-442E-B09B-192CAE3B5B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保险服务卡的背面，有你的服务卡号，打电话或上网查询时，以这个卡号或护照号为依据；</a:t>
            </a:r>
            <a:endParaRPr lang="en-US" altLang="zh-CN" dirty="0" smtClean="0"/>
          </a:p>
          <a:p>
            <a:r>
              <a:rPr lang="zh-CN" altLang="en-US" b="1" dirty="0" smtClean="0"/>
              <a:t>中国政府奖的学生，在打电话时，可以报自己的</a:t>
            </a:r>
            <a:r>
              <a:rPr lang="en-US" altLang="zh-CN" b="1" dirty="0" smtClean="0"/>
              <a:t>CSC</a:t>
            </a:r>
            <a:r>
              <a:rPr lang="zh-CN" altLang="en-US" b="1" dirty="0" smtClean="0"/>
              <a:t>号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98006-083E-442E-B09B-192CAE3B5B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chemeClr val="tx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举个例子：如果发生了意外（摔伤、扭伤、碰伤等），一定到正规的公立医院治疗，公费医疗、社保标准的费用，</a:t>
            </a:r>
            <a:r>
              <a:rPr lang="en-US" altLang="zh-CN" sz="1200" dirty="0" smtClean="0">
                <a:solidFill>
                  <a:schemeClr val="tx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 dirty="0" smtClean="0">
                <a:solidFill>
                  <a:schemeClr val="tx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赔付，申请理赔时，病历、交费收据原件是必须提供的。</a:t>
            </a:r>
            <a:endParaRPr lang="en-US" altLang="zh-CN" sz="1200" dirty="0" smtClean="0">
              <a:solidFill>
                <a:schemeClr val="tx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注意：意外责任自保险生效日期起即保。</a:t>
            </a:r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98006-083E-442E-B09B-192CAE3B5B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如果看门诊后，医生说需要住院，一定先打电话，如果是网络医院，可以得到医疗费的垫付</a:t>
            </a:r>
            <a:r>
              <a:rPr lang="en-US" altLang="zh-CN" dirty="0" smtClean="0"/>
              <a:t>,</a:t>
            </a:r>
            <a:r>
              <a:rPr lang="zh-CN" altLang="en-US" dirty="0" smtClean="0"/>
              <a:t>学生就可以安心治疗了。</a:t>
            </a:r>
            <a:endParaRPr lang="en-US" altLang="zh-CN" dirty="0" smtClean="0"/>
          </a:p>
          <a:p>
            <a:r>
              <a:rPr lang="zh-CN" altLang="en-US" dirty="0" smtClean="0"/>
              <a:t>注意：因疾病门诊及疾病住院这项责任是保险生效日</a:t>
            </a:r>
            <a:r>
              <a:rPr lang="en-US" altLang="zh-CN" dirty="0" smtClean="0"/>
              <a:t>30</a:t>
            </a:r>
            <a:r>
              <a:rPr lang="zh-CN" altLang="en-US" dirty="0" smtClean="0"/>
              <a:t>天（等待期、观察期）之后发生的，保险公司才负责理赔</a:t>
            </a:r>
            <a:r>
              <a:rPr lang="zh-CN" altLang="en-US" baseline="0" dirty="0" smtClean="0"/>
              <a:t>。</a:t>
            </a: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98006-083E-442E-B09B-192CAE3B5B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这是申请赔付时需要资料的简表，像护照、签证的复印件，医院发票原件都是必须的，一定要提供正确的银行卡信息（帐户银行支付、账号、开户名），理赔款会直接汇到银行卡里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98006-083E-442E-B09B-192CAE3B5B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这是申请赔付时需要资料的简表，像护照、签证的复印件，医院发票原件都是必须的，一定要提供正确的银行卡信息（帐户银行支付、账号、开户名），理赔款会直接汇到银行卡里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98006-083E-442E-B09B-192CAE3B5B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另一个保险的查询方式是手机查询</a:t>
            </a:r>
            <a:r>
              <a:rPr lang="en-US" altLang="zh-CN" dirty="0" smtClean="0"/>
              <a:t>,</a:t>
            </a:r>
            <a:r>
              <a:rPr lang="zh-CN" altLang="en-US" dirty="0" smtClean="0"/>
              <a:t>用微信中的扫一扫</a:t>
            </a:r>
            <a:r>
              <a:rPr lang="en-US" altLang="zh-CN" dirty="0" smtClean="0"/>
              <a:t>,</a:t>
            </a:r>
            <a:r>
              <a:rPr lang="zh-CN" altLang="en-US" dirty="0" smtClean="0"/>
              <a:t>扫二维码，录入服务卡号或护照号，可以查到当前保险情况，你提交的理赔的进展信息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98006-083E-442E-B09B-192CAE3B5B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手机里还可以查到七种文字的保险责任、理赔须知，以及理赔资料快递的地址。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98006-083E-442E-B09B-192CAE3B5B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98006-083E-442E-B09B-192CAE3B5B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B4588-A83C-4469-B5E7-1B1AEA09C003}" type="slidenum">
              <a:rPr lang="en-US" altLang="zh-CN" smtClean="0"/>
            </a:fld>
            <a:endParaRPr lang="en-US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  <p:transition spd="slow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23A9-FFFD-4690-9E2D-56340183511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 spd="slow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80EA-206C-4C6B-A4FB-4A043199FAF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 spd="slow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1218-313B-4F03-8EEC-7F7F04982AB0}" type="slidenum">
              <a:rPr lang="en-US" altLang="zh-CN" smtClean="0"/>
            </a:fld>
            <a:endParaRPr lang="en-US" altLang="zh-CN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928662" y="71420"/>
            <a:ext cx="8215338" cy="50006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214282" y="71420"/>
            <a:ext cx="1000132" cy="52935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8192-C35C-4D8D-85EC-B39829ADBBAD}" type="slidenum">
              <a:rPr lang="en-US" altLang="zh-CN" smtClean="0"/>
            </a:fld>
            <a:endParaRPr lang="en-US" altLang="zh-CN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3B6-2C16-41D3-AA9E-95D9776A847D}" type="slidenum">
              <a:rPr lang="en-US" altLang="zh-CN" smtClean="0"/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ransition spd="slow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8600-32D7-4ADC-B654-8F07E715A14D}" type="slidenum">
              <a:rPr lang="en-US" altLang="zh-CN" smtClean="0"/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ransition spd="slow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67C3-51FA-4E1F-950B-10CD3F7C058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 spd="slow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D66-1A32-400C-A901-8E9157BE0FF9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 spd="slow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682B-ABC7-47BA-963D-8C1F5C514E0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 spd="slow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BF8D-98AB-4BF2-84BD-FD67041AA92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 spd="slow" advTm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0CA3778-59AA-4638-88DE-57676F1D96F5}" type="slidenum">
              <a:rPr lang="en-US" altLang="zh-CN" smtClean="0"/>
            </a:fld>
            <a:endParaRPr lang="en-US" altLang="zh-CN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5.wdp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27582" y="915566"/>
            <a:ext cx="5286375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来华留学生保险</a:t>
            </a:r>
            <a:endParaRPr lang="en-US" altLang="zh-CN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  <a:p>
            <a:pPr algn="ctr"/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使用指南</a:t>
            </a:r>
            <a:endParaRPr lang="en-US" altLang="zh-CN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113959" y="4443958"/>
            <a:ext cx="285236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来华留学保险项目组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2017.02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3608" y="2719283"/>
            <a:ext cx="4824536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International Students Insurance</a:t>
            </a:r>
            <a:endParaRPr lang="en-US" altLang="zh-CN" sz="200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algn="ctr"/>
            <a:r>
              <a:rPr lang="en-US" altLang="zh-CN" sz="200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Instruction Manuel</a:t>
            </a:r>
            <a:endParaRPr lang="zh-CN" altLang="en-US" sz="2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43875" y="3971925"/>
            <a:ext cx="10001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474" y="1419622"/>
            <a:ext cx="1228725" cy="1352550"/>
          </a:xfrm>
          <a:prstGeom prst="rect">
            <a:avLst/>
          </a:prstGeom>
        </p:spPr>
      </p:pic>
      <p:pic>
        <p:nvPicPr>
          <p:cNvPr id="19" name="图片 18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9461" y="1275606"/>
            <a:ext cx="2276475" cy="2924175"/>
          </a:xfrm>
          <a:prstGeom prst="rect">
            <a:avLst/>
          </a:prstGeom>
        </p:spPr>
      </p:pic>
      <p:sp>
        <p:nvSpPr>
          <p:cNvPr id="28" name="云形 27"/>
          <p:cNvSpPr/>
          <p:nvPr/>
        </p:nvSpPr>
        <p:spPr>
          <a:xfrm>
            <a:off x="827584" y="843558"/>
            <a:ext cx="3024336" cy="72008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250999" y="270917"/>
            <a:ext cx="5545137" cy="428625"/>
          </a:xfrm>
        </p:spPr>
        <p:txBody>
          <a:bodyPr>
            <a:noAutofit/>
          </a:bodyPr>
          <a:lstStyle/>
          <a:p>
            <a:pPr algn="l"/>
            <a:r>
              <a:rPr lang="zh-CN" altLang="en-US" sz="2600" b="1" cap="small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保险使用</a:t>
            </a:r>
            <a:r>
              <a:rPr lang="zh-CN" altLang="en-US" sz="2600" b="1" cap="sm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  </a:t>
            </a:r>
            <a:r>
              <a:rPr lang="en-US" altLang="zh-CN" sz="2600" b="1" cap="sm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Using </a:t>
            </a:r>
            <a:r>
              <a:rPr lang="en-US" altLang="zh-CN" sz="2600" b="1" cap="small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</a:t>
            </a:r>
            <a:endParaRPr lang="zh-CN" altLang="en-US" sz="2600" b="1" cap="small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 rot="21384079">
            <a:off x="1367315" y="972678"/>
            <a:ext cx="2485388" cy="564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发生意外或疾病就医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4" name="AutoShape 2" descr="http://img1.imgtn.bdimg.com/it/u=668566042,2007128115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96" name="AutoShape 4" descr="http://img1.imgtn.bdimg.com/it/u=668566042,2007128115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8" name="图片 17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907" y="2772172"/>
            <a:ext cx="1390650" cy="1352550"/>
          </a:xfrm>
          <a:prstGeom prst="rect">
            <a:avLst/>
          </a:prstGeom>
        </p:spPr>
      </p:pic>
      <p:pic>
        <p:nvPicPr>
          <p:cNvPr id="20" name="图片 19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541432"/>
            <a:ext cx="2276475" cy="221932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452765" y="1021340"/>
            <a:ext cx="2656637" cy="2054466"/>
            <a:chOff x="6452765" y="1021340"/>
            <a:chExt cx="2656637" cy="2054466"/>
          </a:xfrm>
        </p:grpSpPr>
        <p:pic>
          <p:nvPicPr>
            <p:cNvPr id="22" name="图片 21" descr="6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2765" y="1021340"/>
              <a:ext cx="2656637" cy="205446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641667" y="1798489"/>
              <a:ext cx="1908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一定记得写病历</a:t>
              </a:r>
              <a:endPara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而且是每次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57875" y="3181350"/>
            <a:ext cx="3286125" cy="1962150"/>
            <a:chOff x="5717471" y="2931790"/>
            <a:chExt cx="3286125" cy="1962150"/>
          </a:xfrm>
        </p:grpSpPr>
        <p:pic>
          <p:nvPicPr>
            <p:cNvPr id="23" name="图片 22" descr="7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7471" y="2931790"/>
              <a:ext cx="3286125" cy="196215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524328" y="4015115"/>
              <a:ext cx="1044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留收据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右箭头 4"/>
          <p:cNvSpPr/>
          <p:nvPr/>
        </p:nvSpPr>
        <p:spPr>
          <a:xfrm>
            <a:off x="1567383" y="1779662"/>
            <a:ext cx="304155" cy="166878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3934222" y="1850015"/>
            <a:ext cx="304155" cy="166878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0" y="627534"/>
            <a:ext cx="3311923" cy="71438"/>
            <a:chOff x="0" y="523875"/>
            <a:chExt cx="3311923" cy="71438"/>
          </a:xfrm>
        </p:grpSpPr>
        <p:cxnSp>
          <p:nvCxnSpPr>
            <p:cNvPr id="30" name="直接连接符 29"/>
            <p:cNvCxnSpPr/>
            <p:nvPr/>
          </p:nvCxnSpPr>
          <p:spPr>
            <a:xfrm flipH="1">
              <a:off x="213965" y="561975"/>
              <a:ext cx="309795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0" y="523875"/>
              <a:ext cx="215900" cy="71438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云形 20"/>
          <p:cNvSpPr/>
          <p:nvPr/>
        </p:nvSpPr>
        <p:spPr>
          <a:xfrm>
            <a:off x="3851920" y="627534"/>
            <a:ext cx="2232248" cy="72008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270917"/>
            <a:ext cx="5040313" cy="428625"/>
          </a:xfrm>
        </p:spPr>
        <p:txBody>
          <a:bodyPr>
            <a:noAutofit/>
          </a:bodyPr>
          <a:lstStyle/>
          <a:p>
            <a:r>
              <a:rPr lang="zh-CN" altLang="en-US" sz="2600" b="1" cap="sm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保险使用方法  </a:t>
            </a:r>
            <a:r>
              <a:rPr lang="en-US" altLang="zh-CN" sz="2600" b="1" cap="small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Using method</a:t>
            </a:r>
            <a:endParaRPr lang="zh-CN" altLang="en-US" sz="2600" b="1" cap="small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4427984" y="785069"/>
            <a:ext cx="1911350" cy="49053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住院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1520" y="1563638"/>
            <a:ext cx="1800200" cy="1926434"/>
          </a:xfrm>
          <a:prstGeom prst="rect">
            <a:avLst/>
          </a:prstGeom>
        </p:spPr>
      </p:pic>
      <p:pic>
        <p:nvPicPr>
          <p:cNvPr id="12" name="图片 1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491630"/>
            <a:ext cx="1724025" cy="1790700"/>
          </a:xfrm>
          <a:prstGeom prst="rect">
            <a:avLst/>
          </a:prstGeom>
        </p:spPr>
      </p:pic>
      <p:pic>
        <p:nvPicPr>
          <p:cNvPr id="13" name="图片 12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843558"/>
            <a:ext cx="2085975" cy="2752725"/>
          </a:xfrm>
          <a:prstGeom prst="rect">
            <a:avLst/>
          </a:prstGeom>
        </p:spPr>
      </p:pic>
      <p:pic>
        <p:nvPicPr>
          <p:cNvPr id="14" name="图片 13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203598"/>
            <a:ext cx="1733550" cy="1190625"/>
          </a:xfrm>
          <a:prstGeom prst="rect">
            <a:avLst/>
          </a:prstGeom>
        </p:spPr>
      </p:pic>
      <p:pic>
        <p:nvPicPr>
          <p:cNvPr id="15" name="图片 14" descr="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2427734"/>
            <a:ext cx="1733550" cy="1190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602" y="3939902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如果看门诊后，医生说需要住院，一定先打电话，如果是网络医院，可以得到医疗费的垫付</a:t>
            </a:r>
            <a:r>
              <a:rPr lang="en-US" altLang="zh-CN" sz="1200" dirty="0">
                <a:solidFill>
                  <a:schemeClr val="tx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tx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学生就可以安心治疗了</a:t>
            </a:r>
            <a:r>
              <a:rPr lang="zh-CN" altLang="en-US" sz="1200" dirty="0" smtClean="0">
                <a:solidFill>
                  <a:schemeClr val="tx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0" y="627534"/>
            <a:ext cx="3311923" cy="71438"/>
            <a:chOff x="0" y="523875"/>
            <a:chExt cx="3311923" cy="71438"/>
          </a:xfrm>
        </p:grpSpPr>
        <p:cxnSp>
          <p:nvCxnSpPr>
            <p:cNvPr id="23" name="直接连接符 22"/>
            <p:cNvCxnSpPr/>
            <p:nvPr/>
          </p:nvCxnSpPr>
          <p:spPr>
            <a:xfrm flipH="1">
              <a:off x="213965" y="561975"/>
              <a:ext cx="309795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0" y="523875"/>
              <a:ext cx="215900" cy="71438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07504" y="270917"/>
            <a:ext cx="5976937" cy="428625"/>
          </a:xfrm>
        </p:spPr>
        <p:txBody>
          <a:bodyPr>
            <a:noAutofit/>
          </a:bodyPr>
          <a:lstStyle/>
          <a:p>
            <a:pPr algn="l"/>
            <a:r>
              <a:rPr lang="zh-CN" altLang="en-US" sz="2600" b="1" cap="small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保险使用方法  </a:t>
            </a:r>
            <a:r>
              <a:rPr lang="en-US" altLang="zh-CN" sz="2600" b="1" cap="small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Using method</a:t>
            </a:r>
            <a:endParaRPr lang="zh-CN" altLang="en-US" sz="2600" b="1" cap="small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0" y="771525"/>
            <a:ext cx="2127250" cy="490538"/>
          </a:xfrm>
        </p:spPr>
        <p:txBody>
          <a:bodyPr/>
          <a:lstStyle/>
          <a:p>
            <a:pPr marL="179705" indent="-179705">
              <a:buNone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理赔申请资料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83568" y="1203598"/>
          <a:ext cx="7488831" cy="2088232"/>
        </p:xfrm>
        <a:graphic>
          <a:graphicData uri="http://schemas.openxmlformats.org/drawingml/2006/table">
            <a:tbl>
              <a:tblPr/>
              <a:tblGrid>
                <a:gridCol w="1296144"/>
                <a:gridCol w="791252"/>
                <a:gridCol w="665760"/>
                <a:gridCol w="1279292"/>
                <a:gridCol w="568056"/>
                <a:gridCol w="838221"/>
                <a:gridCol w="838221"/>
                <a:gridCol w="1211885"/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</a:t>
                      </a: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所需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indent="53340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材料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申请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项目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护照复印件及签证页复印件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医院发票原件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病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历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复印件</a:t>
                      </a:r>
                      <a:r>
                        <a:rPr lang="zh-CN" sz="1200" b="1" kern="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（每次就诊病</a:t>
                      </a:r>
                      <a:r>
                        <a:rPr lang="zh-CN" altLang="en-US" sz="1200" b="1" kern="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历</a:t>
                      </a:r>
                      <a:r>
                        <a:rPr lang="zh-CN" sz="1200" b="1" kern="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日期与发票日期相对应</a:t>
                      </a:r>
                      <a:r>
                        <a:rPr lang="zh-CN" sz="1200" b="1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</a:t>
                      </a:r>
                      <a:endParaRPr lang="zh-CN" sz="1200" b="1" kern="100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费用明细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意外事故证明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出院小结或住院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病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历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复印件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银行存折复印件或</a:t>
                      </a:r>
                      <a:r>
                        <a:rPr lang="zh-CN" sz="1200" b="1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银行卡客户信息表</a:t>
                      </a:r>
                      <a:endParaRPr lang="zh-CN" sz="1200" b="1" kern="100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意外门诊</a:t>
                      </a:r>
                      <a:endParaRPr lang="zh-CN" sz="120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疾病门诊</a:t>
                      </a:r>
                      <a:endParaRPr lang="zh-CN" sz="120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住院（因意外）</a:t>
                      </a:r>
                      <a:endParaRPr lang="zh-CN" sz="120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住院（因疾病）</a:t>
                      </a:r>
                      <a:endParaRPr lang="zh-CN" sz="120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需要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670970" y="3363838"/>
            <a:ext cx="7547626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  <a:endParaRPr lang="zh-CN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、就诊前务必拨打电话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4008105119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进行寻诊；</a:t>
            </a:r>
            <a:endParaRPr lang="zh-CN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、意外事故须提供意外事故证明及相关部门的定性材料（如：交通事故须出具交通部门的交通事故责任认定书等）；</a:t>
            </a:r>
            <a:endParaRPr lang="zh-CN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、银行账户信息必需包括账号、帐户名和开户行信息。</a:t>
            </a:r>
            <a:endParaRPr lang="zh-CN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627534"/>
            <a:ext cx="3311923" cy="71438"/>
            <a:chOff x="0" y="523875"/>
            <a:chExt cx="3311923" cy="7143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13965" y="561975"/>
              <a:ext cx="309795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0" y="523875"/>
              <a:ext cx="215900" cy="71438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195486"/>
            <a:ext cx="6337300" cy="428625"/>
          </a:xfrm>
        </p:spPr>
        <p:txBody>
          <a:bodyPr>
            <a:noAutofit/>
          </a:bodyPr>
          <a:lstStyle/>
          <a:p>
            <a:r>
              <a:rPr lang="zh-CN" altLang="en-US" sz="2600" b="1" cap="small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保险使用方法  </a:t>
            </a:r>
            <a:r>
              <a:rPr lang="en-US" altLang="zh-CN" sz="2600" b="1" cap="small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to apply for claim</a:t>
            </a:r>
            <a:endParaRPr lang="zh-CN" altLang="en-US" sz="2600" b="1" cap="small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467544" y="647700"/>
            <a:ext cx="8208912" cy="576263"/>
          </a:xfrm>
          <a:solidFill>
            <a:schemeClr val="tx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Firstly, you should prepare the following documents as required. Then, please send the documents you have prepared to us.</a:t>
            </a:r>
            <a:endParaRPr lang="zh-CN" altLang="zh-CN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en-US" dirty="0" smtClean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67544" y="1275606"/>
          <a:ext cx="8172907" cy="2649896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42058"/>
                <a:gridCol w="777713"/>
                <a:gridCol w="706388"/>
                <a:gridCol w="1310340"/>
                <a:gridCol w="907707"/>
                <a:gridCol w="810959"/>
                <a:gridCol w="1109022"/>
                <a:gridCol w="1008720"/>
              </a:tblGrid>
              <a:tr h="1152128">
                <a:tc>
                  <a:txBody>
                    <a:bodyPr/>
                    <a:lstStyle/>
                    <a:p>
                      <a:pPr marL="200025" indent="-200025"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0025" indent="266700"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Documents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00075" indent="-600075"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        </a:t>
                      </a: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        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for Claims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Insurance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Liabilities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Copy of passport and visa page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Original of receipt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Medical </a:t>
                      </a:r>
                      <a:r>
                        <a:rPr lang="en-US" sz="1050" b="1" kern="100" dirty="0">
                          <a:solidFill>
                            <a:srgbClr val="C00000"/>
                          </a:solidFill>
                          <a:effectLst/>
                        </a:rPr>
                        <a:t>record(the date in every medical record should be corresponding to the date in every receipt)</a:t>
                      </a:r>
                      <a:endParaRPr lang="zh-CN" sz="105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Original of detailed expenditure sheet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Course and certificate of accident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Copy of hospital discharge summary or medical record of hospitalization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Copy of passbook or information sheet of </a:t>
                      </a:r>
                      <a:r>
                        <a:rPr lang="en-US" sz="1050" kern="100" dirty="0">
                          <a:solidFill>
                            <a:srgbClr val="C00000"/>
                          </a:solidFill>
                          <a:effectLst/>
                        </a:rPr>
                        <a:t>bank card customer </a:t>
                      </a:r>
                      <a:endParaRPr lang="zh-CN" sz="1050" kern="100" dirty="0">
                        <a:solidFill>
                          <a:srgbClr val="C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Outpatient(because of accident)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Outpatient(because of disease)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Hospitalization(because of accident)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Hospitalization(because 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of disease)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Needful 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直接连接符 11"/>
          <p:cNvCxnSpPr/>
          <p:nvPr/>
        </p:nvCxnSpPr>
        <p:spPr>
          <a:xfrm>
            <a:off x="467544" y="1347614"/>
            <a:ext cx="1512168" cy="115212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11560" y="4011910"/>
            <a:ext cx="811961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Please pay attention to the following matters:</a:t>
            </a:r>
            <a:endParaRPr lang="en-US" altLang="zh-CN" sz="1200" dirty="0" smtClean="0">
              <a:latin typeface="Aparajita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</a:endParaRPr>
          </a:p>
          <a:p>
            <a:r>
              <a:rPr lang="en-US" altLang="zh-CN" sz="1400" dirty="0" smtClean="0">
                <a:latin typeface="Aparajita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</a:rPr>
              <a:t>1</a:t>
            </a:r>
            <a:r>
              <a:rPr lang="en-US" altLang="zh-CN" sz="1400" dirty="0">
                <a:latin typeface="Aparajita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</a:rPr>
              <a:t>. Before seeing a doctor, please call 4008105119 and press NO.1 key for medical consultation.</a:t>
            </a:r>
            <a:endParaRPr lang="zh-CN" altLang="zh-CN" sz="1400" dirty="0">
              <a:latin typeface="Aparajita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</a:endParaRPr>
          </a:p>
          <a:p>
            <a:r>
              <a:rPr lang="en-US" altLang="zh-CN" sz="1400" dirty="0">
                <a:latin typeface="Aparajita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</a:rPr>
              <a:t>2. Certificate of accident, in case of a traffic accident, please submit a liability conformation of traffic accident issued by the traffic unit. And if other accidents happen, please also submit relative certification materials.</a:t>
            </a:r>
            <a:endParaRPr lang="zh-CN" altLang="zh-CN" sz="1400" dirty="0">
              <a:latin typeface="Aparajita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</a:endParaRPr>
          </a:p>
          <a:p>
            <a:r>
              <a:rPr lang="en-US" altLang="zh-CN" sz="1400" dirty="0">
                <a:latin typeface="Aparajita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</a:rPr>
              <a:t>3.The information about bank account has to include account number, account name and name of the deposit bank.</a:t>
            </a:r>
            <a:endParaRPr lang="zh-CN" altLang="zh-CN" sz="1400" dirty="0">
              <a:latin typeface="Aparajita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483518"/>
            <a:ext cx="3311923" cy="71438"/>
            <a:chOff x="0" y="523875"/>
            <a:chExt cx="3311923" cy="71438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213965" y="561975"/>
              <a:ext cx="309795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0" y="523875"/>
              <a:ext cx="215900" cy="71438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十字星 38"/>
          <p:cNvSpPr/>
          <p:nvPr/>
        </p:nvSpPr>
        <p:spPr>
          <a:xfrm>
            <a:off x="1475656" y="1059582"/>
            <a:ext cx="6480720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十字星 39"/>
          <p:cNvSpPr/>
          <p:nvPr/>
        </p:nvSpPr>
        <p:spPr>
          <a:xfrm>
            <a:off x="1475656" y="3291830"/>
            <a:ext cx="6480720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482190" y="2067694"/>
            <a:ext cx="394106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信息查询 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Information Query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28"/>
          <p:cNvGrpSpPr/>
          <p:nvPr/>
        </p:nvGrpSpPr>
        <p:grpSpPr>
          <a:xfrm>
            <a:off x="2267744" y="2075545"/>
            <a:ext cx="936104" cy="555069"/>
            <a:chOff x="1907704" y="5229200"/>
            <a:chExt cx="936104" cy="864095"/>
          </a:xfrm>
        </p:grpSpPr>
        <p:grpSp>
          <p:nvGrpSpPr>
            <p:cNvPr id="16" name="Group 12"/>
            <p:cNvGrpSpPr/>
            <p:nvPr/>
          </p:nvGrpSpPr>
          <p:grpSpPr bwMode="auto">
            <a:xfrm>
              <a:off x="1907704" y="5229200"/>
              <a:ext cx="936104" cy="864095"/>
              <a:chOff x="0" y="-3"/>
              <a:chExt cx="812" cy="833"/>
            </a:xfrm>
          </p:grpSpPr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0" y="28"/>
                <a:ext cx="812" cy="802"/>
              </a:xfrm>
              <a:prstGeom prst="ellipse">
                <a:avLst/>
              </a:prstGeom>
              <a:solidFill>
                <a:schemeClr val="accent1"/>
              </a:solidFill>
              <a:ln w="57150" cmpd="sng">
                <a:solidFill>
                  <a:srgbClr val="F8F8F8">
                    <a:alpha val="67999"/>
                  </a:srgbClr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9" name="Picture 12" descr="cir_lighteffect0"/>
              <p:cNvPicPr>
                <a:picLocks noChangeAspect="1" noChangeArrowheads="1"/>
              </p:cNvPicPr>
              <p:nvPr/>
            </p:nvPicPr>
            <p:blipFill>
              <a:blip r:embed="rId1" cstate="print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51" y="-3"/>
                <a:ext cx="670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TextBox 24"/>
            <p:cNvSpPr txBox="1"/>
            <p:nvPr/>
          </p:nvSpPr>
          <p:spPr>
            <a:xfrm>
              <a:off x="2143232" y="5238757"/>
              <a:ext cx="43204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Arial Black" panose="020B0A04020102020204" pitchFamily="34" charset="0"/>
                </a:rPr>
                <a:t>4</a:t>
              </a:r>
              <a:endParaRPr lang="zh-CN" altLang="en-US" sz="3200" b="1" dirty="0"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5" y="1035785"/>
            <a:ext cx="2431987" cy="29571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63" y="1947424"/>
            <a:ext cx="2215381" cy="13856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矩形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7504" y="-29953"/>
            <a:ext cx="6948264" cy="729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600" b="1" cap="sm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信息查询</a:t>
            </a:r>
            <a:r>
              <a:rPr lang="en-US" altLang="zh-CN" sz="2600" b="1" cap="sm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</a:t>
            </a:r>
            <a:r>
              <a:rPr lang="zh-CN" altLang="en-US" sz="2600" b="1" cap="sm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 </a:t>
            </a:r>
            <a:r>
              <a:rPr lang="en-US" altLang="zh-CN" sz="2600" b="1" cap="sm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Query </a:t>
            </a:r>
            <a:r>
              <a:rPr lang="en-US" altLang="zh-CN" sz="2600" b="1" cap="small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via Cell </a:t>
            </a:r>
            <a:r>
              <a:rPr lang="en-US" altLang="zh-CN" sz="2600" b="1" cap="sm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Phones</a:t>
            </a:r>
            <a:endParaRPr lang="zh-CN" altLang="en-US" sz="2600" b="1" cap="small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/>
          <p:nvPr/>
        </p:nvSpPr>
        <p:spPr bwMode="auto">
          <a:xfrm>
            <a:off x="395536" y="648071"/>
            <a:ext cx="3600400" cy="387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hangingPunct="0">
              <a:spcBef>
                <a:spcPct val="20000"/>
              </a:spcBef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手机查询信息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Query via Cell Phones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915" y="1779662"/>
            <a:ext cx="2921801" cy="2970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37" y="2320392"/>
            <a:ext cx="867124" cy="90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标注 16"/>
          <p:cNvSpPr/>
          <p:nvPr/>
        </p:nvSpPr>
        <p:spPr>
          <a:xfrm>
            <a:off x="1197170" y="4058698"/>
            <a:ext cx="2966756" cy="769710"/>
          </a:xfrm>
          <a:prstGeom prst="wedgeRectCallout">
            <a:avLst>
              <a:gd name="adj1" fmla="val -37018"/>
              <a:gd name="adj2" fmla="val -293935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用护照号、服务卡号登陆</a:t>
            </a:r>
            <a:endParaRPr lang="en-US" alt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 in with the Passport No. or Service Card No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4049145" y="713912"/>
            <a:ext cx="2304256" cy="643746"/>
          </a:xfrm>
          <a:prstGeom prst="wedgeRectCallout">
            <a:avLst>
              <a:gd name="adj1" fmla="val 40946"/>
              <a:gd name="adj2" fmla="val 181205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当前保单信息</a:t>
            </a:r>
            <a:endParaRPr lang="en-US" alt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Current Insurance Policy</a:t>
            </a:r>
            <a:endParaRPr lang="zh-CN" altLang="en-US" sz="1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矩形标注 20"/>
          <p:cNvSpPr/>
          <p:nvPr/>
        </p:nvSpPr>
        <p:spPr>
          <a:xfrm>
            <a:off x="6641312" y="728734"/>
            <a:ext cx="2212644" cy="633359"/>
          </a:xfrm>
          <a:prstGeom prst="wedgeRectCallout">
            <a:avLst>
              <a:gd name="adj1" fmla="val -26140"/>
              <a:gd name="adj2" fmla="val 186333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当前理赔信息</a:t>
            </a:r>
            <a:endParaRPr lang="en-US" alt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Claim Information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内容占位符 13" descr="大头针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9715" y="2478206"/>
            <a:ext cx="432048" cy="324036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555526"/>
            <a:ext cx="3311923" cy="71438"/>
            <a:chOff x="0" y="523875"/>
            <a:chExt cx="3311923" cy="71438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213965" y="561975"/>
              <a:ext cx="309795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0" y="523875"/>
              <a:ext cx="215900" cy="71438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51720" y="1676444"/>
            <a:ext cx="2237797" cy="32715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矩形标注 9"/>
          <p:cNvSpPr/>
          <p:nvPr/>
        </p:nvSpPr>
        <p:spPr>
          <a:xfrm>
            <a:off x="79842" y="852927"/>
            <a:ext cx="2475934" cy="771144"/>
          </a:xfrm>
          <a:prstGeom prst="wedgeRectCallout">
            <a:avLst>
              <a:gd name="adj1" fmla="val 40424"/>
              <a:gd name="adj2" fmla="val 88781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有中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俄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日、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韩、英、越、蒙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、法、西班牙、阿拉伯版十种文字可直接查阅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7477" y="1676445"/>
            <a:ext cx="2915199" cy="327157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3315" y="691644"/>
            <a:ext cx="4536504" cy="984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5" name="矩形 8"/>
          <p:cNvSpPr txBox="1">
            <a:spLocks noChangeArrowheads="1"/>
          </p:cNvSpPr>
          <p:nvPr/>
        </p:nvSpPr>
        <p:spPr bwMode="auto">
          <a:xfrm>
            <a:off x="107504" y="-29953"/>
            <a:ext cx="6948264" cy="729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small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信息查询</a:t>
            </a:r>
            <a:r>
              <a:rPr kumimoji="0" lang="en-US" altLang="zh-CN" sz="2600" b="1" i="0" u="none" strike="noStrike" kern="1200" cap="small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_</a:t>
            </a:r>
            <a:r>
              <a:rPr kumimoji="0" lang="zh-CN" altLang="en-US" sz="2600" b="1" i="0" u="none" strike="noStrike" kern="1200" cap="small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手机 </a:t>
            </a:r>
            <a:r>
              <a:rPr kumimoji="0" lang="en-US" altLang="zh-CN" sz="2600" b="1" i="0" u="none" strike="noStrike" kern="1200" cap="small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Query via Cell Phones</a:t>
            </a:r>
            <a:endParaRPr kumimoji="0" lang="zh-CN" altLang="en-US" sz="26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555526"/>
            <a:ext cx="3311923" cy="71438"/>
            <a:chOff x="0" y="523875"/>
            <a:chExt cx="3311923" cy="71438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213965" y="561975"/>
              <a:ext cx="309795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23875"/>
              <a:ext cx="215900" cy="71438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8"/>
          <p:cNvSpPr txBox="1">
            <a:spLocks noChangeArrowheads="1"/>
          </p:cNvSpPr>
          <p:nvPr/>
        </p:nvSpPr>
        <p:spPr bwMode="auto">
          <a:xfrm>
            <a:off x="107504" y="-136584"/>
            <a:ext cx="6948264" cy="8361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600" b="1" cap="small" noProof="0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常见问题</a:t>
            </a:r>
            <a:r>
              <a:rPr kumimoji="0" lang="zh-CN" altLang="en-US" sz="2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查询</a:t>
            </a:r>
            <a:r>
              <a:rPr kumimoji="0" lang="en-US" altLang="zh-CN" sz="2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– Q &amp;</a:t>
            </a:r>
            <a:r>
              <a:rPr kumimoji="0" lang="en-US" altLang="zh-CN" sz="26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A</a:t>
            </a:r>
            <a:endParaRPr kumimoji="0" lang="zh-CN" altLang="en-US" sz="26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555526"/>
            <a:ext cx="3311923" cy="71438"/>
            <a:chOff x="0" y="523875"/>
            <a:chExt cx="3311923" cy="71438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213965" y="561975"/>
              <a:ext cx="309795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23875"/>
              <a:ext cx="215900" cy="71438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" y="699542"/>
            <a:ext cx="8674100" cy="415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形标注 4"/>
          <p:cNvSpPr/>
          <p:nvPr/>
        </p:nvSpPr>
        <p:spPr>
          <a:xfrm rot="10072999">
            <a:off x="1138416" y="1304158"/>
            <a:ext cx="2265209" cy="546013"/>
          </a:xfrm>
          <a:prstGeom prst="wedgeEllipseCallout">
            <a:avLst>
              <a:gd name="adj1" fmla="val 14842"/>
              <a:gd name="adj2" fmla="val 120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962339">
            <a:off x="1489381" y="1345056"/>
            <a:ext cx="156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www.lxbx.net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1347" y="3363838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此处点击答案 </a:t>
            </a:r>
            <a:endParaRPr lang="en-US" altLang="zh-CN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Click here to get answer</a:t>
            </a:r>
            <a:endParaRPr lang="en-US" altLang="zh-CN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十字星 38"/>
          <p:cNvSpPr/>
          <p:nvPr/>
        </p:nvSpPr>
        <p:spPr>
          <a:xfrm>
            <a:off x="1475656" y="1059582"/>
            <a:ext cx="6480720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十字星 39"/>
          <p:cNvSpPr/>
          <p:nvPr/>
        </p:nvSpPr>
        <p:spPr>
          <a:xfrm>
            <a:off x="1475656" y="3291830"/>
            <a:ext cx="6480720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3626206" y="2089091"/>
            <a:ext cx="394106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保险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提示 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Tips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28"/>
          <p:cNvGrpSpPr/>
          <p:nvPr/>
        </p:nvGrpSpPr>
        <p:grpSpPr>
          <a:xfrm>
            <a:off x="2411760" y="2088689"/>
            <a:ext cx="936104" cy="555069"/>
            <a:chOff x="1907704" y="5229200"/>
            <a:chExt cx="936104" cy="864095"/>
          </a:xfrm>
        </p:grpSpPr>
        <p:grpSp>
          <p:nvGrpSpPr>
            <p:cNvPr id="13" name="Group 12"/>
            <p:cNvGrpSpPr/>
            <p:nvPr/>
          </p:nvGrpSpPr>
          <p:grpSpPr bwMode="auto">
            <a:xfrm>
              <a:off x="1907704" y="5229200"/>
              <a:ext cx="936104" cy="864095"/>
              <a:chOff x="0" y="-3"/>
              <a:chExt cx="812" cy="833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0" y="28"/>
                <a:ext cx="812" cy="802"/>
              </a:xfrm>
              <a:prstGeom prst="ellipse">
                <a:avLst/>
              </a:prstGeom>
              <a:solidFill>
                <a:schemeClr val="accent1"/>
              </a:solidFill>
              <a:ln w="57150" cmpd="sng">
                <a:solidFill>
                  <a:srgbClr val="F8F8F8">
                    <a:alpha val="67999"/>
                  </a:srgbClr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6" name="Picture 12" descr="cir_lighteffect0"/>
              <p:cNvPicPr>
                <a:picLocks noChangeAspect="1" noChangeArrowheads="1"/>
              </p:cNvPicPr>
              <p:nvPr/>
            </p:nvPicPr>
            <p:blipFill>
              <a:blip r:embed="rId1" cstate="print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51" y="-3"/>
                <a:ext cx="670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TextBox 24"/>
            <p:cNvSpPr txBox="1"/>
            <p:nvPr/>
          </p:nvSpPr>
          <p:spPr>
            <a:xfrm>
              <a:off x="2143232" y="5238757"/>
              <a:ext cx="43204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Arial Black" panose="020B0A04020102020204" pitchFamily="34" charset="0"/>
                </a:rPr>
                <a:t>5</a:t>
              </a:r>
              <a:endParaRPr lang="zh-CN" altLang="en-US" sz="3200" b="1" dirty="0"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9512" y="270917"/>
            <a:ext cx="3960440" cy="428625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900" b="1" cap="small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免责提</a:t>
            </a:r>
            <a:r>
              <a:rPr lang="zh-CN" altLang="en-US" sz="2900" b="1" cap="sm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</a:t>
            </a:r>
            <a:r>
              <a:rPr lang="en-US" altLang="zh-CN" sz="2900" b="1" cap="small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(Tips) </a:t>
            </a:r>
            <a:endParaRPr lang="zh-CN" altLang="en-US" sz="2900" b="1" cap="small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87575"/>
            <a:ext cx="3312368" cy="648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zh-CN" altLang="en-US" sz="1600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公立医院的分院</a:t>
            </a:r>
            <a:endParaRPr lang="zh-CN" altLang="en-US" sz="1600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1600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sub-branch of public hospitals</a:t>
            </a:r>
            <a:endParaRPr lang="zh-CN" altLang="en-US" sz="1600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779662"/>
            <a:ext cx="3240360" cy="7017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dk1"/>
                </a:solidFill>
              </a:rPr>
              <a:t>外宾病区</a:t>
            </a:r>
            <a:endParaRPr lang="en-US" altLang="zh-CN" sz="1600" dirty="0" smtClean="0">
              <a:solidFill>
                <a:schemeClr val="dk1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zh-CN" sz="1600" dirty="0" smtClean="0">
                <a:solidFill>
                  <a:schemeClr val="dk1"/>
                </a:solidFill>
              </a:rPr>
              <a:t>ward </a:t>
            </a:r>
            <a:r>
              <a:rPr lang="en-US" altLang="zh-CN" sz="1600" smtClean="0">
                <a:solidFill>
                  <a:schemeClr val="dk1"/>
                </a:solidFill>
              </a:rPr>
              <a:t>area for  foreigners</a:t>
            </a:r>
            <a:endParaRPr lang="zh-CN" altLang="en-US" sz="1600" dirty="0" smtClean="0">
              <a:solidFill>
                <a:schemeClr val="dk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627534"/>
            <a:ext cx="345638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dk1"/>
                </a:solidFill>
              </a:rPr>
              <a:t>特诊特需病区 </a:t>
            </a:r>
            <a:r>
              <a:rPr lang="en-US" altLang="zh-CN" sz="1600" dirty="0" smtClean="0">
                <a:solidFill>
                  <a:schemeClr val="dk1"/>
                </a:solidFill>
              </a:rPr>
              <a:t>ward area for special treatment and needs</a:t>
            </a:r>
            <a:endParaRPr lang="zh-CN" altLang="en-US" sz="1600" dirty="0" smtClean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1491630"/>
            <a:ext cx="302433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dk1"/>
                </a:solidFill>
              </a:rPr>
              <a:t>特诊特需病房和高干病房</a:t>
            </a:r>
            <a:r>
              <a:rPr lang="en-US" altLang="zh-CN" sz="1600" dirty="0" smtClean="0">
                <a:solidFill>
                  <a:schemeClr val="dk1"/>
                </a:solidFill>
              </a:rPr>
              <a:t>ward for high-ranking officials</a:t>
            </a:r>
            <a:endParaRPr lang="zh-CN" altLang="en-US" sz="1600" dirty="0" smtClean="0">
              <a:solidFill>
                <a:schemeClr val="dk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715767"/>
            <a:ext cx="4608512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dk1"/>
                </a:solidFill>
              </a:rPr>
              <a:t>酒后驾驶、无合法有效驾驶证驾驶，或驾驶无有效行驶证的机动车</a:t>
            </a:r>
            <a:endParaRPr lang="en-US" altLang="zh-CN" sz="1600" dirty="0" smtClean="0">
              <a:solidFill>
                <a:schemeClr val="dk1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zh-CN" sz="1600" dirty="0" smtClean="0">
                <a:solidFill>
                  <a:schemeClr val="dk1"/>
                </a:solidFill>
              </a:rPr>
              <a:t>Driving under the influence, driving without a legal and valid driving license or driving a motor vehicle without a valid driving license on the part of the Insured;</a:t>
            </a:r>
            <a:endParaRPr lang="zh-CN" altLang="en-US" sz="1600" dirty="0" smtClean="0">
              <a:solidFill>
                <a:schemeClr val="dk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2427735"/>
            <a:ext cx="3888432" cy="2376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dk1"/>
                </a:solidFill>
              </a:rPr>
              <a:t>怀孕、流产、分娩、不孕不育症治疗、人工受精、产前产后检查；节育、堕胎，及以上原因引起的并发症</a:t>
            </a:r>
            <a:endParaRPr lang="en-US" altLang="zh-CN" sz="1600" dirty="0" smtClean="0">
              <a:solidFill>
                <a:schemeClr val="dk1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zh-CN" sz="1600" dirty="0" smtClean="0">
                <a:solidFill>
                  <a:schemeClr val="dk1"/>
                </a:solidFill>
              </a:rPr>
              <a:t>Pregnancy, miscarriage or delivery on the part of the Insured, infertility treatment, artificial insemination, prenatal and postnatal check, birth control, abortion and complications caused by above-mentioned causes;</a:t>
            </a:r>
            <a:endParaRPr lang="zh-CN" altLang="en-US" sz="1600" dirty="0" smtClean="0">
              <a:solidFill>
                <a:schemeClr val="dk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 rot="21092770">
            <a:off x="3777638" y="1316865"/>
            <a:ext cx="1668801" cy="1188132"/>
            <a:chOff x="3609552" y="1383618"/>
            <a:chExt cx="1250480" cy="118813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3609552" y="1415412"/>
              <a:ext cx="1250480" cy="1102333"/>
            </a:xfrm>
            <a:prstGeom prst="line">
              <a:avLst/>
            </a:prstGeom>
            <a:ln w="1270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635896" y="1383618"/>
              <a:ext cx="1152128" cy="1188132"/>
            </a:xfrm>
            <a:prstGeom prst="line">
              <a:avLst/>
            </a:prstGeom>
            <a:ln w="1270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 rot="21225189">
            <a:off x="4129946" y="3286747"/>
            <a:ext cx="1296144" cy="1210345"/>
            <a:chOff x="4572000" y="3651870"/>
            <a:chExt cx="1296144" cy="1210345"/>
          </a:xfrm>
        </p:grpSpPr>
        <p:cxnSp>
          <p:nvCxnSpPr>
            <p:cNvPr id="21" name="直接连接符 20"/>
            <p:cNvCxnSpPr/>
            <p:nvPr/>
          </p:nvCxnSpPr>
          <p:spPr>
            <a:xfrm flipH="1">
              <a:off x="4644008" y="3651870"/>
              <a:ext cx="1080120" cy="1210345"/>
            </a:xfrm>
            <a:prstGeom prst="line">
              <a:avLst/>
            </a:prstGeom>
            <a:ln w="152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572000" y="3705876"/>
              <a:ext cx="1296144" cy="1080120"/>
            </a:xfrm>
            <a:prstGeom prst="line">
              <a:avLst/>
            </a:prstGeom>
            <a:ln w="152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0" y="555526"/>
            <a:ext cx="3311923" cy="71438"/>
            <a:chOff x="0" y="523875"/>
            <a:chExt cx="3311923" cy="71438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213965" y="561975"/>
              <a:ext cx="309795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0" y="523875"/>
              <a:ext cx="215900" cy="71438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4087324" y="648931"/>
            <a:ext cx="394106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保险责任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Liability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4087324" y="1477023"/>
            <a:ext cx="394106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保险服务卡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Service Card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087324" y="3133207"/>
            <a:ext cx="394106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信息查询 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Information Query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4087324" y="3961299"/>
            <a:ext cx="394106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保险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提示 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Tips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25"/>
          <p:cNvGrpSpPr/>
          <p:nvPr/>
        </p:nvGrpSpPr>
        <p:grpSpPr>
          <a:xfrm>
            <a:off x="2872878" y="681541"/>
            <a:ext cx="914890" cy="611421"/>
            <a:chOff x="1907704" y="1196752"/>
            <a:chExt cx="936104" cy="951820"/>
          </a:xfrm>
        </p:grpSpPr>
        <p:grpSp>
          <p:nvGrpSpPr>
            <p:cNvPr id="12" name="Group 12"/>
            <p:cNvGrpSpPr/>
            <p:nvPr/>
          </p:nvGrpSpPr>
          <p:grpSpPr bwMode="auto">
            <a:xfrm>
              <a:off x="1907704" y="1196752"/>
              <a:ext cx="936104" cy="864095"/>
              <a:chOff x="0" y="-3"/>
              <a:chExt cx="812" cy="833"/>
            </a:xfrm>
          </p:grpSpPr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0" y="28"/>
                <a:ext cx="812" cy="802"/>
              </a:xfrm>
              <a:prstGeom prst="ellipse">
                <a:avLst/>
              </a:prstGeom>
              <a:solidFill>
                <a:schemeClr val="accent1"/>
              </a:solidFill>
              <a:ln w="57150" cmpd="sng">
                <a:solidFill>
                  <a:srgbClr val="F8F8F8">
                    <a:alpha val="67999"/>
                  </a:srgbClr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5" name="Picture 12" descr="cir_lighteffect0"/>
              <p:cNvPicPr>
                <a:picLocks noChangeAspect="1" noChangeArrowheads="1"/>
              </p:cNvPicPr>
              <p:nvPr/>
            </p:nvPicPr>
            <p:blipFill>
              <a:blip r:embed="rId1" cstate="print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52" y="-3"/>
                <a:ext cx="669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2126987" y="1238233"/>
              <a:ext cx="432048" cy="91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Arial Black" panose="020B0A04020102020204" pitchFamily="34" charset="0"/>
                </a:rPr>
                <a:t>1</a:t>
              </a:r>
              <a:endParaRPr lang="zh-CN" altLang="en-US" sz="32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6" name="组合 26"/>
          <p:cNvGrpSpPr/>
          <p:nvPr/>
        </p:nvGrpSpPr>
        <p:grpSpPr>
          <a:xfrm>
            <a:off x="2872878" y="1501380"/>
            <a:ext cx="936104" cy="555069"/>
            <a:chOff x="1907704" y="2492896"/>
            <a:chExt cx="936104" cy="864095"/>
          </a:xfrm>
        </p:grpSpPr>
        <p:grpSp>
          <p:nvGrpSpPr>
            <p:cNvPr id="17" name="Group 12"/>
            <p:cNvGrpSpPr/>
            <p:nvPr/>
          </p:nvGrpSpPr>
          <p:grpSpPr bwMode="auto">
            <a:xfrm>
              <a:off x="1907704" y="2492896"/>
              <a:ext cx="936104" cy="864095"/>
              <a:chOff x="0" y="-3"/>
              <a:chExt cx="812" cy="833"/>
            </a:xfrm>
          </p:grpSpPr>
          <p:sp>
            <p:nvSpPr>
              <p:cNvPr id="19" name="Oval 11"/>
              <p:cNvSpPr>
                <a:spLocks noChangeArrowheads="1"/>
              </p:cNvSpPr>
              <p:nvPr/>
            </p:nvSpPr>
            <p:spPr bwMode="auto">
              <a:xfrm>
                <a:off x="0" y="28"/>
                <a:ext cx="812" cy="802"/>
              </a:xfrm>
              <a:prstGeom prst="ellipse">
                <a:avLst/>
              </a:prstGeom>
              <a:solidFill>
                <a:schemeClr val="accent1"/>
              </a:solidFill>
              <a:ln w="57150" cmpd="sng">
                <a:solidFill>
                  <a:srgbClr val="F8F8F8">
                    <a:alpha val="67999"/>
                  </a:srgbClr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0" name="Picture 12" descr="cir_lighteffect0"/>
              <p:cNvPicPr>
                <a:picLocks noChangeAspect="1" noChangeArrowheads="1"/>
              </p:cNvPicPr>
              <p:nvPr/>
            </p:nvPicPr>
            <p:blipFill>
              <a:blip r:embed="rId1" cstate="print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51" y="-3"/>
                <a:ext cx="670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2143232" y="2571741"/>
              <a:ext cx="43204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Arial Black" panose="020B0A04020102020204" pitchFamily="34" charset="0"/>
                </a:rPr>
                <a:t>2</a:t>
              </a:r>
              <a:endParaRPr lang="zh-CN" altLang="en-US" sz="32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组合 27"/>
          <p:cNvGrpSpPr/>
          <p:nvPr/>
        </p:nvGrpSpPr>
        <p:grpSpPr>
          <a:xfrm>
            <a:off x="2872878" y="2321219"/>
            <a:ext cx="936104" cy="555069"/>
            <a:chOff x="1907704" y="3861048"/>
            <a:chExt cx="936104" cy="864095"/>
          </a:xfrm>
        </p:grpSpPr>
        <p:grpSp>
          <p:nvGrpSpPr>
            <p:cNvPr id="22" name="Group 12"/>
            <p:cNvGrpSpPr/>
            <p:nvPr/>
          </p:nvGrpSpPr>
          <p:grpSpPr bwMode="auto">
            <a:xfrm>
              <a:off x="1907704" y="3861048"/>
              <a:ext cx="936104" cy="864095"/>
              <a:chOff x="0" y="-3"/>
              <a:chExt cx="812" cy="833"/>
            </a:xfrm>
          </p:grpSpPr>
          <p:sp>
            <p:nvSpPr>
              <p:cNvPr id="24" name="Oval 11"/>
              <p:cNvSpPr>
                <a:spLocks noChangeArrowheads="1"/>
              </p:cNvSpPr>
              <p:nvPr/>
            </p:nvSpPr>
            <p:spPr bwMode="auto">
              <a:xfrm>
                <a:off x="0" y="28"/>
                <a:ext cx="812" cy="802"/>
              </a:xfrm>
              <a:prstGeom prst="ellipse">
                <a:avLst/>
              </a:prstGeom>
              <a:solidFill>
                <a:schemeClr val="accent1"/>
              </a:solidFill>
              <a:ln w="57150" cmpd="sng">
                <a:solidFill>
                  <a:srgbClr val="F8F8F8">
                    <a:alpha val="67999"/>
                  </a:srgbClr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5" name="Picture 12" descr="cir_lighteffect0"/>
              <p:cNvPicPr>
                <a:picLocks noChangeAspect="1" noChangeArrowheads="1"/>
              </p:cNvPicPr>
              <p:nvPr/>
            </p:nvPicPr>
            <p:blipFill>
              <a:blip r:embed="rId1" cstate="print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51" y="-3"/>
                <a:ext cx="670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2143232" y="3905251"/>
              <a:ext cx="43204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Arial Black" panose="020B0A04020102020204" pitchFamily="34" charset="0"/>
                </a:rPr>
                <a:t>3</a:t>
              </a:r>
              <a:endParaRPr lang="zh-CN" altLang="en-US" sz="32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6" name="组合 28"/>
          <p:cNvGrpSpPr/>
          <p:nvPr/>
        </p:nvGrpSpPr>
        <p:grpSpPr>
          <a:xfrm>
            <a:off x="2872878" y="3960897"/>
            <a:ext cx="936104" cy="555069"/>
            <a:chOff x="1907704" y="5229200"/>
            <a:chExt cx="936104" cy="864095"/>
          </a:xfrm>
        </p:grpSpPr>
        <p:grpSp>
          <p:nvGrpSpPr>
            <p:cNvPr id="27" name="Group 12"/>
            <p:cNvGrpSpPr/>
            <p:nvPr/>
          </p:nvGrpSpPr>
          <p:grpSpPr bwMode="auto">
            <a:xfrm>
              <a:off x="1907704" y="5229200"/>
              <a:ext cx="936104" cy="864095"/>
              <a:chOff x="0" y="-3"/>
              <a:chExt cx="812" cy="833"/>
            </a:xfrm>
          </p:grpSpPr>
          <p:sp>
            <p:nvSpPr>
              <p:cNvPr id="29" name="Oval 11"/>
              <p:cNvSpPr>
                <a:spLocks noChangeArrowheads="1"/>
              </p:cNvSpPr>
              <p:nvPr/>
            </p:nvSpPr>
            <p:spPr bwMode="auto">
              <a:xfrm>
                <a:off x="0" y="28"/>
                <a:ext cx="812" cy="802"/>
              </a:xfrm>
              <a:prstGeom prst="ellipse">
                <a:avLst/>
              </a:prstGeom>
              <a:solidFill>
                <a:schemeClr val="accent1"/>
              </a:solidFill>
              <a:ln w="57150" cmpd="sng">
                <a:solidFill>
                  <a:srgbClr val="F8F8F8">
                    <a:alpha val="67999"/>
                  </a:srgbClr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30" name="Picture 12" descr="cir_lighteffect0"/>
              <p:cNvPicPr>
                <a:picLocks noChangeAspect="1" noChangeArrowheads="1"/>
              </p:cNvPicPr>
              <p:nvPr/>
            </p:nvPicPr>
            <p:blipFill>
              <a:blip r:embed="rId1" cstate="print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51" y="-3"/>
                <a:ext cx="670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TextBox 24"/>
            <p:cNvSpPr txBox="1"/>
            <p:nvPr/>
          </p:nvSpPr>
          <p:spPr>
            <a:xfrm>
              <a:off x="2143232" y="5238757"/>
              <a:ext cx="43204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Arial Black" panose="020B0A04020102020204" pitchFamily="34" charset="0"/>
                </a:rPr>
                <a:t>5</a:t>
              </a:r>
              <a:endParaRPr lang="zh-CN" altLang="en-US" sz="32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1" name="矩形 8"/>
          <p:cNvSpPr>
            <a:spLocks noChangeArrowheads="1"/>
          </p:cNvSpPr>
          <p:nvPr/>
        </p:nvSpPr>
        <p:spPr bwMode="auto">
          <a:xfrm>
            <a:off x="4064459" y="2305115"/>
            <a:ext cx="3963925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保险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方法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Using method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28"/>
          <p:cNvGrpSpPr/>
          <p:nvPr/>
        </p:nvGrpSpPr>
        <p:grpSpPr>
          <a:xfrm>
            <a:off x="2872878" y="3141058"/>
            <a:ext cx="936104" cy="555069"/>
            <a:chOff x="1907704" y="5229200"/>
            <a:chExt cx="936104" cy="864095"/>
          </a:xfrm>
        </p:grpSpPr>
        <p:grpSp>
          <p:nvGrpSpPr>
            <p:cNvPr id="33" name="Group 12"/>
            <p:cNvGrpSpPr/>
            <p:nvPr/>
          </p:nvGrpSpPr>
          <p:grpSpPr bwMode="auto">
            <a:xfrm>
              <a:off x="1907704" y="5229200"/>
              <a:ext cx="936104" cy="864095"/>
              <a:chOff x="0" y="-3"/>
              <a:chExt cx="812" cy="833"/>
            </a:xfrm>
          </p:grpSpPr>
          <p:sp>
            <p:nvSpPr>
              <p:cNvPr id="35" name="Oval 11"/>
              <p:cNvSpPr>
                <a:spLocks noChangeArrowheads="1"/>
              </p:cNvSpPr>
              <p:nvPr/>
            </p:nvSpPr>
            <p:spPr bwMode="auto">
              <a:xfrm>
                <a:off x="0" y="28"/>
                <a:ext cx="812" cy="802"/>
              </a:xfrm>
              <a:prstGeom prst="ellipse">
                <a:avLst/>
              </a:prstGeom>
              <a:solidFill>
                <a:schemeClr val="accent1"/>
              </a:solidFill>
              <a:ln w="57150" cmpd="sng">
                <a:solidFill>
                  <a:srgbClr val="F8F8F8">
                    <a:alpha val="67999"/>
                  </a:srgbClr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36" name="Picture 12" descr="cir_lighteffect0"/>
              <p:cNvPicPr>
                <a:picLocks noChangeAspect="1" noChangeArrowheads="1"/>
              </p:cNvPicPr>
              <p:nvPr/>
            </p:nvPicPr>
            <p:blipFill>
              <a:blip r:embed="rId1" cstate="print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51" y="-3"/>
                <a:ext cx="670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4" name="TextBox 24"/>
            <p:cNvSpPr txBox="1"/>
            <p:nvPr/>
          </p:nvSpPr>
          <p:spPr>
            <a:xfrm>
              <a:off x="2143232" y="5238757"/>
              <a:ext cx="43204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Arial Black" panose="020B0A04020102020204" pitchFamily="34" charset="0"/>
                </a:rPr>
                <a:t>4</a:t>
              </a:r>
              <a:endParaRPr lang="zh-CN" altLang="en-US" sz="32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38" name="Picture 2" descr="C:\Users\iamisis\Desktop\崔老师的PPT\培训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923678"/>
            <a:ext cx="19797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635645"/>
            <a:ext cx="4176464" cy="18722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门急诊医疗责任：</a:t>
            </a:r>
            <a:r>
              <a:rPr lang="zh-CN" altLang="en-US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起付线</a:t>
            </a:r>
            <a:r>
              <a:rPr lang="en-US" altLang="zh-CN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650</a:t>
            </a:r>
            <a:r>
              <a:rPr lang="zh-CN" altLang="en-US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元以下部分不予赔付</a:t>
            </a:r>
            <a:endParaRPr lang="en-US" altLang="zh-CN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1600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Outpatient and emergency medical insurance: Starting-line to pay the limitation: RMB 650, Below the starting-</a:t>
            </a:r>
            <a:r>
              <a:rPr lang="en-US" altLang="zh-CN" sz="1600" b="1" dirty="0" err="1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line,there</a:t>
            </a:r>
            <a:r>
              <a:rPr lang="en-US" altLang="zh-CN" sz="1600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is no claim.</a:t>
            </a:r>
            <a:endParaRPr lang="zh-CN" altLang="zh-CN" sz="1600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699542"/>
            <a:ext cx="3414682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20000"/>
              </a:spcBef>
            </a:pPr>
            <a:r>
              <a:rPr lang="zh-CN" altLang="en-US" dirty="0" smtClean="0">
                <a:solidFill>
                  <a:schemeClr val="dk1"/>
                </a:solidFill>
              </a:rPr>
              <a:t>自费和部分自费项目均不能报销   </a:t>
            </a:r>
            <a:endParaRPr lang="en-US" altLang="zh-CN" dirty="0" smtClean="0">
              <a:solidFill>
                <a:schemeClr val="dk1"/>
              </a:solidFill>
            </a:endParaRPr>
          </a:p>
          <a:p>
            <a:pPr>
              <a:spcBef>
                <a:spcPct val="20000"/>
              </a:spcBef>
            </a:pPr>
            <a:r>
              <a:rPr lang="zh-CN" altLang="en-US" dirty="0" smtClean="0">
                <a:solidFill>
                  <a:schemeClr val="dk1"/>
                </a:solidFill>
              </a:rPr>
              <a:t> </a:t>
            </a:r>
            <a:r>
              <a:rPr lang="en-US" altLang="zh-CN" sz="1600" dirty="0" smtClean="0">
                <a:solidFill>
                  <a:schemeClr val="dk1"/>
                </a:solidFill>
              </a:rPr>
              <a:t>the self-paid or partly self-paid items and expenses cannot be reimbursed.</a:t>
            </a:r>
            <a:endParaRPr lang="en-US" altLang="zh-CN" sz="1600" dirty="0" smtClean="0">
              <a:solidFill>
                <a:schemeClr val="dk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3651870"/>
            <a:ext cx="6624736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zh-CN" altLang="en-US" sz="2100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患先天性疾病、遗传性疾病、既往症（投保前已患疾病或已存在的症状，保险期间非连续</a:t>
            </a:r>
            <a:r>
              <a:rPr lang="zh-CN" altLang="en-US" sz="2100" b="1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的）</a:t>
            </a:r>
            <a:endParaRPr lang="en-US" altLang="zh-CN" sz="2100" b="1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</a:pPr>
            <a:r>
              <a:rPr lang="en-US" altLang="zh-CN" b="1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Congenital </a:t>
            </a:r>
            <a:r>
              <a:rPr lang="en-US" altLang="zh-CN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diseases, hereditary diseases, existing disease (disease or symptoms that already exist prior to the date of insurance);</a:t>
            </a:r>
            <a:endParaRPr lang="zh-CN" altLang="zh-CN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323528" y="195486"/>
            <a:ext cx="3960440" cy="428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0" lang="zh-CN" altLang="en-US" sz="9600" b="1" i="0" u="none" strike="noStrike" kern="1200" cap="small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免责提示</a:t>
            </a:r>
            <a:r>
              <a:rPr kumimoji="0" lang="en-US" altLang="zh-CN" sz="9600" b="1" i="0" u="none" strike="noStrike" kern="1200" cap="small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(Tips) </a:t>
            </a:r>
            <a:endParaRPr kumimoji="0" lang="zh-CN" altLang="en-US" sz="96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2211710"/>
            <a:ext cx="4237446" cy="12961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20000"/>
              </a:spcBef>
            </a:pPr>
            <a:r>
              <a:rPr lang="zh-CN" altLang="en-US" dirty="0" smtClean="0">
                <a:solidFill>
                  <a:schemeClr val="dk1"/>
                </a:solidFill>
              </a:rPr>
              <a:t>矫形、矫正、整容或康复性治疗</a:t>
            </a:r>
            <a:endParaRPr lang="en-US" altLang="zh-CN" dirty="0" smtClean="0">
              <a:solidFill>
                <a:schemeClr val="dk1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zh-CN" sz="1700" dirty="0" smtClean="0">
                <a:solidFill>
                  <a:schemeClr val="dk1"/>
                </a:solidFill>
              </a:rPr>
              <a:t>Expenses of </a:t>
            </a:r>
            <a:r>
              <a:rPr lang="en-US" altLang="zh-CN" sz="1700" dirty="0" err="1" smtClean="0">
                <a:solidFill>
                  <a:schemeClr val="dk1"/>
                </a:solidFill>
              </a:rPr>
              <a:t>orthopaedics</a:t>
            </a:r>
            <a:r>
              <a:rPr lang="en-US" altLang="zh-CN" sz="1700" dirty="0" smtClean="0">
                <a:solidFill>
                  <a:schemeClr val="dk1"/>
                </a:solidFill>
              </a:rPr>
              <a:t>, </a:t>
            </a:r>
            <a:r>
              <a:rPr lang="en-US" altLang="zh-CN" sz="1700" dirty="0" err="1" smtClean="0">
                <a:solidFill>
                  <a:schemeClr val="dk1"/>
                </a:solidFill>
              </a:rPr>
              <a:t>diorthosis</a:t>
            </a:r>
            <a:r>
              <a:rPr lang="en-US" altLang="zh-CN" sz="1700" dirty="0" smtClean="0">
                <a:solidFill>
                  <a:schemeClr val="dk1"/>
                </a:solidFill>
              </a:rPr>
              <a:t>, face-lift or rehabilitation therapy received by the Insurer</a:t>
            </a:r>
            <a:endParaRPr lang="zh-CN" altLang="en-US" sz="1700" dirty="0" smtClean="0">
              <a:solidFill>
                <a:schemeClr val="dk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63888" y="1923678"/>
            <a:ext cx="1800200" cy="1782198"/>
            <a:chOff x="3275856" y="1383618"/>
            <a:chExt cx="1800200" cy="1782198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3347864" y="1383618"/>
              <a:ext cx="1656184" cy="1782198"/>
            </a:xfrm>
            <a:prstGeom prst="line">
              <a:avLst/>
            </a:prstGeom>
            <a:ln w="152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275856" y="1383618"/>
              <a:ext cx="1800200" cy="1782198"/>
            </a:xfrm>
            <a:prstGeom prst="line">
              <a:avLst/>
            </a:prstGeom>
            <a:ln w="152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0" y="555526"/>
            <a:ext cx="3311923" cy="71438"/>
            <a:chOff x="0" y="523875"/>
            <a:chExt cx="3311923" cy="71438"/>
          </a:xfrm>
        </p:grpSpPr>
        <p:cxnSp>
          <p:nvCxnSpPr>
            <p:cNvPr id="21" name="直接连接符 20"/>
            <p:cNvCxnSpPr/>
            <p:nvPr/>
          </p:nvCxnSpPr>
          <p:spPr>
            <a:xfrm flipH="1">
              <a:off x="213965" y="561975"/>
              <a:ext cx="309795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0" y="523875"/>
              <a:ext cx="215900" cy="71438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2051720" y="342925"/>
            <a:ext cx="4367212" cy="428625"/>
          </a:xfrm>
        </p:spPr>
        <p:txBody>
          <a:bodyPr>
            <a:normAutofit fontScale="90000"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保险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备注提示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(Tips</a:t>
            </a:r>
            <a:r>
              <a:rPr lang="en-US" altLang="zh-CN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251520" y="1074167"/>
            <a:ext cx="8070850" cy="14255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保险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细则以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平安养老保险股份有限公司来华人员综合保险保障计划简介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为准，或参阅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www.lxbx.net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中的投保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指南及理赔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1"/>
          <p:cNvSpPr txBox="1"/>
          <p:nvPr/>
        </p:nvSpPr>
        <p:spPr bwMode="auto">
          <a:xfrm>
            <a:off x="683568" y="2715766"/>
            <a:ext cx="8070850" cy="19293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>
            <a:lvl1pPr marL="342900" indent="-342900" algn="just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just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2pPr>
            <a:lvl3pPr marL="11430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3pPr>
            <a:lvl4pPr marL="16002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4pPr>
            <a:lvl5pPr marL="20574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altLang="zh-CN" sz="24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policy terms and conditions shall be in accordance with </a:t>
            </a:r>
            <a:r>
              <a:rPr lang="en-US" altLang="zh-CN" sz="2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Comprehensive Insurance &amp; Protection Scheme for Foreigners Staying in China of Ping An Annuity Insurance Company, Ltd. You can also refer to the Insurance Guide and Claim Guide on www.lxbx.net. </a:t>
            </a:r>
            <a:endParaRPr lang="zh-CN" altLang="en-US" sz="24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7"/>
          <p:cNvSpPr>
            <a:spLocks noChangeArrowheads="1"/>
          </p:cNvSpPr>
          <p:nvPr/>
        </p:nvSpPr>
        <p:spPr bwMode="auto">
          <a:xfrm>
            <a:off x="2411760" y="2859782"/>
            <a:ext cx="4824536" cy="83099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4800" cap="all" dirty="0" smtClean="0"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  <a:latin typeface="华文琥珀" pitchFamily="2" charset="-122"/>
                <a:ea typeface="华文琥珀" pitchFamily="2" charset="-122"/>
              </a:rPr>
              <a:t>开心   快乐   健康</a:t>
            </a:r>
            <a:endParaRPr lang="zh-CN" altLang="en-US" sz="4800" cap="all" dirty="0">
              <a:solidFill>
                <a:srgbClr val="0070C0"/>
              </a:solidFill>
              <a:effectLst>
                <a:reflection blurRad="10000" stA="55000" endPos="48000" dist="500" dir="5400000" sy="-100000" algn="bl" rotWithShape="0"/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197" name="矩形 7"/>
          <p:cNvSpPr>
            <a:spLocks noChangeArrowheads="1"/>
          </p:cNvSpPr>
          <p:nvPr/>
        </p:nvSpPr>
        <p:spPr bwMode="auto">
          <a:xfrm>
            <a:off x="1599927" y="1347614"/>
            <a:ext cx="634019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accent6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zh-CN" altLang="en-US" sz="4800" cap="all" dirty="0"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  <a:latin typeface="华文琥珀" pitchFamily="2" charset="-122"/>
                <a:ea typeface="华文琥珀" pitchFamily="2" charset="-122"/>
              </a:rPr>
              <a:t>祝您在中国的学习生活</a:t>
            </a:r>
            <a:endParaRPr lang="zh-CN" altLang="en-US" sz="4800" cap="all" dirty="0">
              <a:solidFill>
                <a:srgbClr val="0070C0"/>
              </a:solidFill>
              <a:effectLst>
                <a:reflection blurRad="10000" stA="55000" endPos="48000" dist="500" dir="5400000" sy="-100000" algn="bl" rotWithShape="0"/>
              </a:effectLst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十字星 38"/>
          <p:cNvSpPr/>
          <p:nvPr/>
        </p:nvSpPr>
        <p:spPr>
          <a:xfrm>
            <a:off x="1475656" y="1059582"/>
            <a:ext cx="6480720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十字星 39"/>
          <p:cNvSpPr/>
          <p:nvPr/>
        </p:nvSpPr>
        <p:spPr>
          <a:xfrm>
            <a:off x="1475656" y="3291830"/>
            <a:ext cx="6480720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3554198" y="2071735"/>
            <a:ext cx="394106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保险责任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Liability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25"/>
          <p:cNvGrpSpPr/>
          <p:nvPr/>
        </p:nvGrpSpPr>
        <p:grpSpPr>
          <a:xfrm>
            <a:off x="2339752" y="2104345"/>
            <a:ext cx="914890" cy="611421"/>
            <a:chOff x="1907704" y="1196752"/>
            <a:chExt cx="936104" cy="951820"/>
          </a:xfrm>
        </p:grpSpPr>
        <p:grpSp>
          <p:nvGrpSpPr>
            <p:cNvPr id="13" name="Group 12"/>
            <p:cNvGrpSpPr/>
            <p:nvPr/>
          </p:nvGrpSpPr>
          <p:grpSpPr bwMode="auto">
            <a:xfrm>
              <a:off x="1907704" y="1196752"/>
              <a:ext cx="936104" cy="864095"/>
              <a:chOff x="0" y="-3"/>
              <a:chExt cx="812" cy="833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0" y="28"/>
                <a:ext cx="812" cy="802"/>
              </a:xfrm>
              <a:prstGeom prst="ellipse">
                <a:avLst/>
              </a:prstGeom>
              <a:solidFill>
                <a:schemeClr val="accent1"/>
              </a:solidFill>
              <a:ln w="57150" cmpd="sng">
                <a:solidFill>
                  <a:srgbClr val="F8F8F8">
                    <a:alpha val="67999"/>
                  </a:srgbClr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6" name="Picture 12" descr="cir_lighteffect0"/>
              <p:cNvPicPr>
                <a:picLocks noChangeAspect="1" noChangeArrowheads="1"/>
              </p:cNvPicPr>
              <p:nvPr/>
            </p:nvPicPr>
            <p:blipFill>
              <a:blip r:embed="rId1" cstate="print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52" y="-3"/>
                <a:ext cx="669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2126987" y="1238233"/>
              <a:ext cx="432048" cy="91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Arial Black" panose="020B0A04020102020204" pitchFamily="34" charset="0"/>
                </a:rPr>
                <a:t>1</a:t>
              </a:r>
              <a:endParaRPr lang="zh-CN" altLang="en-US" sz="3200" b="1" dirty="0"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23528" y="561989"/>
          <a:ext cx="8352928" cy="4508616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757414"/>
                <a:gridCol w="2479229"/>
                <a:gridCol w="3116285"/>
              </a:tblGrid>
              <a:tr h="6394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b="1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保障</a:t>
                      </a:r>
                      <a:r>
                        <a:rPr lang="zh-CN" altLang="en-US" sz="15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 </a:t>
                      </a:r>
                      <a:r>
                        <a:rPr lang="en-US" altLang="zh-CN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  <a:endParaRPr lang="en-US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60" marR="7760" marT="77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保险金额</a:t>
                      </a:r>
                      <a:endParaRPr lang="zh-CN" altLang="en-US" sz="1500" b="1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760" marR="7760" marT="77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Insurance Amount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marL="7760" marR="7760" marT="77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069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身故</a:t>
                      </a:r>
                      <a:r>
                        <a:rPr lang="en-US" altLang="zh-CN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残疾保险责任</a:t>
                      </a:r>
                      <a:b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</a:br>
                      <a:r>
                        <a:rPr lang="en-US" sz="1500" u="none" strike="noStrike" dirty="0">
                          <a:effectLst/>
                        </a:rPr>
                        <a:t>Death/Disability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760" marR="7760" marT="776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万元</a:t>
                      </a:r>
                      <a:endParaRPr lang="zh-CN" altLang="en-US" sz="1500" b="1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760" marR="7760" marT="7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100,000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marL="7760" marR="7760" marT="7760" marB="0" anchor="ctr"/>
                </a:tc>
              </a:tr>
              <a:tr h="69581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意外伤害医疗保险责任</a:t>
                      </a:r>
                      <a:b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</a:br>
                      <a:r>
                        <a:rPr lang="en-US" sz="1500" u="none" strike="noStrike" dirty="0">
                          <a:effectLst/>
                        </a:rPr>
                        <a:t>Medical treatment for accidental injury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760" marR="7760" marT="776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万元</a:t>
                      </a:r>
                      <a:endParaRPr lang="zh-CN" altLang="en-US" sz="1500" b="1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760" marR="7760" marT="77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20,000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marL="7760" marR="7760" marT="776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门诊医疗保险责任</a:t>
                      </a:r>
                      <a:b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</a:br>
                      <a:r>
                        <a:rPr lang="en-US" sz="1500" u="none" strike="noStrike" dirty="0">
                          <a:effectLst/>
                        </a:rPr>
                        <a:t>Outpatient  and Emergency Medical Injury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760" marR="7760" marT="7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万元</a:t>
                      </a:r>
                      <a:b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</a:br>
                      <a: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（日限额</a:t>
                      </a:r>
                      <a:r>
                        <a:rPr lang="en-US" altLang="zh-CN" sz="15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600</a:t>
                      </a:r>
                      <a: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</a:t>
                      </a:r>
                      <a:b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</a:br>
                      <a: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起付</a:t>
                      </a:r>
                      <a:r>
                        <a:rPr lang="zh-CN" altLang="en-US" sz="15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线</a:t>
                      </a:r>
                      <a:r>
                        <a:rPr lang="en-US" altLang="zh-CN" sz="15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650</a:t>
                      </a:r>
                      <a:r>
                        <a:rPr lang="zh-CN" altLang="en-US" sz="15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</a:t>
                      </a:r>
                      <a:r>
                        <a:rPr lang="en-US" altLang="zh-CN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,85%</a:t>
                      </a:r>
                      <a: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赔付）</a:t>
                      </a:r>
                      <a:endParaRPr lang="zh-CN" altLang="en-US" sz="1500" b="1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760" marR="7760" marT="7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20,000</a:t>
                      </a:r>
                      <a:b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(With the daily limit of RMB</a:t>
                      </a:r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600</a:t>
                      </a:r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,beyond the start to pay limit of </a:t>
                      </a:r>
                      <a:r>
                        <a:rPr lang="en-US" sz="11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RMB</a:t>
                      </a:r>
                      <a:r>
                        <a:rPr 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650</a:t>
                      </a:r>
                      <a:r>
                        <a:rPr lang="en-US" sz="11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the insured can enjoy 85% of reimbursement）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760" marR="7760" marT="776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住院医疗保险责任</a:t>
                      </a:r>
                      <a:b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</a:br>
                      <a:r>
                        <a:rPr lang="en-US" sz="1500" u="none" strike="noStrike" dirty="0">
                          <a:effectLst/>
                        </a:rPr>
                        <a:t>Inpatient medical insurance liability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760" marR="7760" marT="77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40</a:t>
                      </a:r>
                      <a:r>
                        <a:rPr lang="zh-CN" altLang="en-US" sz="15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万元</a:t>
                      </a:r>
                      <a:endParaRPr lang="zh-CN" altLang="en-US" sz="1500" b="1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760" marR="7760" marT="77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400,000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marL="7760" marR="7760" marT="77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33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保险费</a:t>
                      </a:r>
                      <a:endParaRPr lang="en-US" altLang="zh-CN" sz="15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 rtl="0" fontAlgn="ctr"/>
                      <a:r>
                        <a:rPr lang="en-US" altLang="zh-CN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Insurance</a:t>
                      </a:r>
                      <a:r>
                        <a:rPr lang="en-US" altLang="zh-CN" sz="15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premium</a:t>
                      </a:r>
                      <a:endParaRPr lang="en-US" altLang="zh-CN" sz="15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760" marR="7760" marT="7760" marB="0" anchor="ctr"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5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800</a:t>
                      </a:r>
                      <a:r>
                        <a:rPr lang="zh-CN" altLang="en-US" sz="15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</a:t>
                      </a:r>
                      <a:r>
                        <a:rPr lang="en-US" altLang="zh-CN" sz="15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5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年或</a:t>
                      </a:r>
                      <a:r>
                        <a:rPr lang="en-US" altLang="zh-CN" sz="15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400</a:t>
                      </a:r>
                      <a:r>
                        <a:rPr lang="zh-CN" altLang="en-US" sz="15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</a:t>
                      </a:r>
                      <a:r>
                        <a:rPr lang="en-US" altLang="zh-CN" sz="15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5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半年</a:t>
                      </a:r>
                      <a:endParaRPr lang="en-US" altLang="zh-CN" sz="1500" b="1" u="none" strike="noStrike" kern="12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altLang="zh-CN" sz="15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包含</a:t>
                      </a:r>
                      <a:r>
                        <a:rPr lang="zh-CN" altLang="en-US" sz="15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中国政府奖学金和孔子学院奖学金）</a:t>
                      </a:r>
                      <a:endParaRPr lang="en-US" altLang="zh-CN" sz="1500" b="1" u="none" strike="noStrike" kern="12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altLang="zh-CN" sz="15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800/year or 400/ half year</a:t>
                      </a:r>
                      <a:endParaRPr lang="en-US" altLang="zh-CN" sz="1500" b="1" u="none" strike="noStrike" kern="12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5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(Including</a:t>
                      </a:r>
                      <a:r>
                        <a:rPr lang="en-US" altLang="zh-CN" sz="1500" b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5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China</a:t>
                      </a:r>
                      <a:r>
                        <a:rPr lang="en-US" altLang="zh-CN" sz="1500" b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Scholarship Council </a:t>
                      </a:r>
                      <a:r>
                        <a:rPr lang="en-US" altLang="zh-CN" sz="15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and Confucius Institute</a:t>
                      </a:r>
                      <a:r>
                        <a:rPr lang="en-US" altLang="zh-CN" sz="1500" b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Scholarship</a:t>
                      </a:r>
                      <a:r>
                        <a:rPr lang="en-US" altLang="zh-CN" sz="15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en-US" altLang="zh-CN" sz="1500" b="1" u="none" strike="noStrike" kern="12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760" marR="7760" marT="7760" marB="0" anchor="ctr">
                    <a:solidFill>
                      <a:srgbClr val="FFCC99"/>
                    </a:solidFill>
                  </a:tcPr>
                </a:tc>
                <a:tc hMerge="1">
                  <a:tcPr marL="7760" marR="7760" marT="77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标题 2"/>
          <p:cNvSpPr txBox="1"/>
          <p:nvPr/>
        </p:nvSpPr>
        <p:spPr bwMode="auto">
          <a:xfrm>
            <a:off x="2843808" y="140640"/>
            <a:ext cx="5832648" cy="3600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0800" rIns="91440" bIns="1080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defRPr>
            </a:lvl9pPr>
          </a:lstStyle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International Students Insurance (Liability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zh-CN" altLang="en-US" sz="2000" dirty="0"/>
          </a:p>
        </p:txBody>
      </p:sp>
      <p:sp>
        <p:nvSpPr>
          <p:cNvPr id="12" name="标题 2"/>
          <p:cNvSpPr txBox="1"/>
          <p:nvPr/>
        </p:nvSpPr>
        <p:spPr>
          <a:xfrm>
            <a:off x="107950" y="53180"/>
            <a:ext cx="3358726" cy="428627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保险责任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464961"/>
            <a:ext cx="3311923" cy="71438"/>
            <a:chOff x="0" y="523875"/>
            <a:chExt cx="3311923" cy="71438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213965" y="561975"/>
              <a:ext cx="309795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0" y="523875"/>
              <a:ext cx="215900" cy="71438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2987824" y="1995686"/>
            <a:ext cx="394106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保险服务卡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Service Card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26"/>
          <p:cNvGrpSpPr/>
          <p:nvPr/>
        </p:nvGrpSpPr>
        <p:grpSpPr>
          <a:xfrm>
            <a:off x="1619672" y="1923678"/>
            <a:ext cx="936104" cy="555069"/>
            <a:chOff x="1907704" y="2492896"/>
            <a:chExt cx="936104" cy="864095"/>
          </a:xfrm>
        </p:grpSpPr>
        <p:grpSp>
          <p:nvGrpSpPr>
            <p:cNvPr id="5" name="Group 12"/>
            <p:cNvGrpSpPr/>
            <p:nvPr/>
          </p:nvGrpSpPr>
          <p:grpSpPr bwMode="auto">
            <a:xfrm>
              <a:off x="1907704" y="2492896"/>
              <a:ext cx="936104" cy="864095"/>
              <a:chOff x="0" y="-3"/>
              <a:chExt cx="812" cy="833"/>
            </a:xfrm>
          </p:grpSpPr>
          <p:sp>
            <p:nvSpPr>
              <p:cNvPr id="19" name="Oval 11"/>
              <p:cNvSpPr>
                <a:spLocks noChangeArrowheads="1"/>
              </p:cNvSpPr>
              <p:nvPr/>
            </p:nvSpPr>
            <p:spPr bwMode="auto">
              <a:xfrm>
                <a:off x="0" y="28"/>
                <a:ext cx="812" cy="802"/>
              </a:xfrm>
              <a:prstGeom prst="ellipse">
                <a:avLst/>
              </a:prstGeom>
              <a:solidFill>
                <a:schemeClr val="accent1"/>
              </a:solidFill>
              <a:ln w="57150" cmpd="sng">
                <a:solidFill>
                  <a:srgbClr val="F8F8F8">
                    <a:alpha val="67999"/>
                  </a:srgbClr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0" name="Picture 12" descr="cir_lighteffect0"/>
              <p:cNvPicPr>
                <a:picLocks noChangeAspect="1" noChangeArrowheads="1"/>
              </p:cNvPicPr>
              <p:nvPr/>
            </p:nvPicPr>
            <p:blipFill>
              <a:blip r:embed="rId1" cstate="print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51" y="-3"/>
                <a:ext cx="670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2143232" y="2571741"/>
              <a:ext cx="43204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Arial Black" panose="020B0A04020102020204" pitchFamily="34" charset="0"/>
                </a:rPr>
                <a:t>2</a:t>
              </a:r>
              <a:endParaRPr lang="zh-CN" altLang="en-US" sz="32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9" name="十字星 38"/>
          <p:cNvSpPr/>
          <p:nvPr/>
        </p:nvSpPr>
        <p:spPr>
          <a:xfrm>
            <a:off x="1475656" y="1059582"/>
            <a:ext cx="6480720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十字星 39"/>
          <p:cNvSpPr/>
          <p:nvPr/>
        </p:nvSpPr>
        <p:spPr>
          <a:xfrm>
            <a:off x="1475656" y="3291830"/>
            <a:ext cx="6480720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44930"/>
            <a:ext cx="4350654" cy="2721099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79512" y="195486"/>
            <a:ext cx="3384550" cy="428625"/>
          </a:xfrm>
        </p:spPr>
        <p:txBody>
          <a:bodyPr>
            <a:noAutofit/>
          </a:bodyPr>
          <a:lstStyle/>
          <a:p>
            <a:r>
              <a:rPr lang="zh-CN" altLang="en-US" sz="2600" b="1" cap="sm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保险服务卡</a:t>
            </a:r>
            <a:r>
              <a:rPr lang="en-US" altLang="zh-CN" sz="2600" b="1" cap="sm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</a:t>
            </a:r>
            <a:r>
              <a:rPr lang="zh-CN" altLang="en-US" sz="2600" b="1" cap="sm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正面</a:t>
            </a:r>
            <a:endParaRPr lang="zh-CN" altLang="en-US" sz="2600" b="1" cap="small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743202" y="1455626"/>
            <a:ext cx="2880320" cy="1065769"/>
          </a:xfrm>
          <a:prstGeom prst="wedgeRoundRectCallout">
            <a:avLst>
              <a:gd name="adj1" fmla="val -77971"/>
              <a:gd name="adj2" fmla="val 6998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的服务电话： 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小时双语支持 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Service hotline: 24-hour bilingual service </a:t>
            </a:r>
            <a:endParaRPr lang="en-US" altLang="zh-CN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39552" y="3867894"/>
            <a:ext cx="3583300" cy="864096"/>
          </a:xfrm>
          <a:prstGeom prst="wedgeRoundRectCallout">
            <a:avLst>
              <a:gd name="adj1" fmla="val 3092"/>
              <a:gd name="adj2" fmla="val -11734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扫一扫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进入手机版 </a:t>
            </a:r>
            <a:endParaRPr lang="zh-CN" altLang="en-US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Scan the QR code and enter the mobile website </a:t>
            </a:r>
            <a:endParaRPr lang="en-US" altLang="zh-CN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024832" y="3867894"/>
            <a:ext cx="3598690" cy="864096"/>
          </a:xfrm>
          <a:prstGeom prst="wedgeRoundRectCallout">
            <a:avLst>
              <a:gd name="adj1" fmla="val -46248"/>
              <a:gd name="adj2" fmla="val -8146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留学保险网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址 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Website of International Students Insurance 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2"/>
          <p:cNvSpPr txBox="1"/>
          <p:nvPr/>
        </p:nvSpPr>
        <p:spPr bwMode="auto">
          <a:xfrm>
            <a:off x="539552" y="483518"/>
            <a:ext cx="7275404" cy="4286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0800" rIns="91440" bIns="1080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defRPr>
            </a:lvl9pPr>
          </a:lstStyle>
          <a:p>
            <a:r>
              <a:rPr lang="en-US" altLang="zh-CN" sz="2000" dirty="0" smtClean="0"/>
              <a:t>International </a:t>
            </a:r>
            <a:r>
              <a:rPr lang="en-US" altLang="zh-CN" sz="2000" dirty="0"/>
              <a:t>Students Insurance (Service Card, front) </a:t>
            </a:r>
            <a:endParaRPr lang="zh-CN" altLang="en-US" sz="20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0" y="523875"/>
            <a:ext cx="3311923" cy="71438"/>
            <a:chOff x="0" y="523875"/>
            <a:chExt cx="3311923" cy="71438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213965" y="561975"/>
              <a:ext cx="309795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0" y="523875"/>
              <a:ext cx="215900" cy="71438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4294967295"/>
          </p:nvPr>
        </p:nvSpPr>
        <p:spPr>
          <a:xfrm>
            <a:off x="395536" y="3868067"/>
            <a:ext cx="8568952" cy="1223963"/>
          </a:xfrm>
        </p:spPr>
        <p:txBody>
          <a:bodyPr>
            <a:no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护照号和服务卡号是投保后享受服务的两个辨识条件。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passport number and card number are the two identification items for the insured to </a:t>
            </a:r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 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service. 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555526"/>
            <a:ext cx="6601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tx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</a:t>
            </a:r>
            <a:r>
              <a:rPr lang="en-US" altLang="zh-CN" b="1" dirty="0">
                <a:solidFill>
                  <a:schemeClr val="tx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Students Insurance (Service Card, back) </a:t>
            </a:r>
            <a:endParaRPr lang="zh-CN" altLang="en-US" dirty="0">
              <a:solidFill>
                <a:schemeClr val="tx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标题 2"/>
          <p:cNvSpPr txBox="1"/>
          <p:nvPr/>
        </p:nvSpPr>
        <p:spPr>
          <a:xfrm>
            <a:off x="179512" y="195486"/>
            <a:ext cx="3384550" cy="4286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small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保险服务卡</a:t>
            </a:r>
            <a:r>
              <a:rPr kumimoji="0" lang="en-US" altLang="zh-CN" sz="2600" b="1" i="0" u="none" strike="noStrike" kern="1200" cap="small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_</a:t>
            </a:r>
            <a:r>
              <a:rPr kumimoji="0" lang="zh-CN" altLang="en-US" sz="2600" b="1" i="0" u="none" strike="noStrike" kern="1200" cap="small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背面</a:t>
            </a:r>
            <a:endParaRPr kumimoji="0" lang="zh-CN" altLang="en-US" sz="26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523875"/>
            <a:ext cx="3311923" cy="71438"/>
            <a:chOff x="0" y="523875"/>
            <a:chExt cx="3311923" cy="71438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213965" y="561975"/>
              <a:ext cx="309795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0" y="523875"/>
              <a:ext cx="215900" cy="71438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90" y="1059580"/>
            <a:ext cx="41719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标注 13"/>
          <p:cNvSpPr/>
          <p:nvPr/>
        </p:nvSpPr>
        <p:spPr>
          <a:xfrm>
            <a:off x="5796136" y="1493776"/>
            <a:ext cx="2592288" cy="1005966"/>
          </a:xfrm>
          <a:prstGeom prst="wedgeRoundRectCallout">
            <a:avLst>
              <a:gd name="adj1" fmla="val -128392"/>
              <a:gd name="adj2" fmla="val -4440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这里有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保险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卡号或提供护照号</a:t>
            </a:r>
            <a:endParaRPr lang="en-US" altLang="zh-CN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Card 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number 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 The 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passport number </a:t>
            </a:r>
            <a:endParaRPr lang="en-US" altLang="zh-CN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十字星 38"/>
          <p:cNvSpPr/>
          <p:nvPr/>
        </p:nvSpPr>
        <p:spPr>
          <a:xfrm>
            <a:off x="1475656" y="1059582"/>
            <a:ext cx="6480720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十字星 39"/>
          <p:cNvSpPr/>
          <p:nvPr/>
        </p:nvSpPr>
        <p:spPr>
          <a:xfrm>
            <a:off x="1475656" y="3291830"/>
            <a:ext cx="6480720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27"/>
          <p:cNvGrpSpPr/>
          <p:nvPr/>
        </p:nvGrpSpPr>
        <p:grpSpPr>
          <a:xfrm>
            <a:off x="2123728" y="2088689"/>
            <a:ext cx="936104" cy="555069"/>
            <a:chOff x="1907704" y="3861048"/>
            <a:chExt cx="936104" cy="864095"/>
          </a:xfrm>
        </p:grpSpPr>
        <p:grpSp>
          <p:nvGrpSpPr>
            <p:cNvPr id="11" name="Group 12"/>
            <p:cNvGrpSpPr/>
            <p:nvPr/>
          </p:nvGrpSpPr>
          <p:grpSpPr bwMode="auto">
            <a:xfrm>
              <a:off x="1907704" y="3861048"/>
              <a:ext cx="936104" cy="864095"/>
              <a:chOff x="0" y="-3"/>
              <a:chExt cx="812" cy="833"/>
            </a:xfrm>
          </p:grpSpPr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0" y="28"/>
                <a:ext cx="812" cy="802"/>
              </a:xfrm>
              <a:prstGeom prst="ellipse">
                <a:avLst/>
              </a:prstGeom>
              <a:solidFill>
                <a:schemeClr val="accent1"/>
              </a:solidFill>
              <a:ln w="57150" cmpd="sng">
                <a:solidFill>
                  <a:srgbClr val="F8F8F8">
                    <a:alpha val="67999"/>
                  </a:srgbClr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4" name="Picture 12" descr="cir_lighteffect0"/>
              <p:cNvPicPr>
                <a:picLocks noChangeAspect="1" noChangeArrowheads="1"/>
              </p:cNvPicPr>
              <p:nvPr/>
            </p:nvPicPr>
            <p:blipFill>
              <a:blip r:embed="rId1" cstate="print">
                <a:lum bright="18000" contrast="-12000"/>
              </a:blip>
              <a:srcRect/>
              <a:stretch>
                <a:fillRect/>
              </a:stretch>
            </p:blipFill>
            <p:spPr bwMode="auto">
              <a:xfrm>
                <a:off x="51" y="-3"/>
                <a:ext cx="670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143232" y="3905251"/>
              <a:ext cx="43204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Arial Black" panose="020B0A04020102020204" pitchFamily="34" charset="0"/>
                </a:rPr>
                <a:t>3</a:t>
              </a:r>
              <a:endParaRPr lang="zh-CN" altLang="en-US" sz="32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5" name="矩形 8"/>
          <p:cNvSpPr>
            <a:spLocks noChangeArrowheads="1"/>
          </p:cNvSpPr>
          <p:nvPr/>
        </p:nvSpPr>
        <p:spPr bwMode="auto">
          <a:xfrm>
            <a:off x="3315309" y="2072585"/>
            <a:ext cx="3963925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保险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方法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Using method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07504" y="339502"/>
            <a:ext cx="4919663" cy="428625"/>
          </a:xfrm>
        </p:spPr>
        <p:txBody>
          <a:bodyPr>
            <a:noAutofit/>
          </a:bodyPr>
          <a:lstStyle/>
          <a:p>
            <a:r>
              <a:rPr lang="zh-CN" altLang="en-US" sz="2600" b="1" cap="small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保险使用方法  </a:t>
            </a:r>
            <a:r>
              <a:rPr lang="en-US" altLang="zh-CN" sz="2600" b="1" cap="small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Using method</a:t>
            </a:r>
            <a:endParaRPr lang="zh-CN" altLang="en-US" sz="2600" b="1" cap="small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5"/>
          <p:cNvSpPr/>
          <p:nvPr/>
        </p:nvSpPr>
        <p:spPr bwMode="auto">
          <a:xfrm>
            <a:off x="611560" y="1419622"/>
            <a:ext cx="832214" cy="717521"/>
          </a:xfrm>
          <a:prstGeom prst="roundRect">
            <a:avLst>
              <a:gd name="adj" fmla="val 9033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defRPr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从不舒服开始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5"/>
          <p:cNvSpPr/>
          <p:nvPr/>
        </p:nvSpPr>
        <p:spPr bwMode="auto">
          <a:xfrm>
            <a:off x="1979712" y="1397164"/>
            <a:ext cx="1502060" cy="814546"/>
          </a:xfrm>
          <a:prstGeom prst="roundRect">
            <a:avLst>
              <a:gd name="adj" fmla="val 9033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defRPr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致电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4008105119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转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键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952029" y="1347613"/>
            <a:ext cx="1447327" cy="916303"/>
          </a:xfrm>
          <a:prstGeom prst="roundRect">
            <a:avLst>
              <a:gd name="adj" fmla="val 9033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defRPr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服务公司医生询诊给出治疗建议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Rounded Rectangle 5"/>
          <p:cNvSpPr/>
          <p:nvPr/>
        </p:nvSpPr>
        <p:spPr bwMode="auto">
          <a:xfrm>
            <a:off x="5761253" y="1899589"/>
            <a:ext cx="2915203" cy="888185"/>
          </a:xfrm>
          <a:prstGeom prst="roundRect">
            <a:avLst>
              <a:gd name="adj" fmla="val 9033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defRPr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病情确实需住院治疗（提交委托书及护照复印件，启用救援公司垫付）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ounded Rectangle 5"/>
          <p:cNvSpPr/>
          <p:nvPr/>
        </p:nvSpPr>
        <p:spPr bwMode="auto">
          <a:xfrm>
            <a:off x="5762560" y="843558"/>
            <a:ext cx="2913896" cy="885528"/>
          </a:xfrm>
          <a:prstGeom prst="roundRect">
            <a:avLst>
              <a:gd name="adj" fmla="val 9033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defRPr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门诊治疗即可（先学生支付，后期材料快递救援公司进行垫付报销）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左大括号 8"/>
          <p:cNvSpPr/>
          <p:nvPr/>
        </p:nvSpPr>
        <p:spPr bwMode="auto">
          <a:xfrm>
            <a:off x="5456499" y="1449370"/>
            <a:ext cx="267629" cy="769025"/>
          </a:xfrm>
          <a:prstGeom prst="leftBrace">
            <a:avLst>
              <a:gd name="adj1" fmla="val 8333"/>
              <a:gd name="adj2" fmla="val 49310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defTabSz="913130">
              <a:defRPr/>
            </a:pPr>
            <a:endParaRPr lang="zh-CN" altLang="en-US" sz="1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右箭头 9"/>
          <p:cNvSpPr/>
          <p:nvPr/>
        </p:nvSpPr>
        <p:spPr bwMode="auto">
          <a:xfrm>
            <a:off x="1547664" y="1626303"/>
            <a:ext cx="379359" cy="34958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defTabSz="913130">
              <a:defRPr/>
            </a:pPr>
            <a:endParaRPr lang="zh-CN" altLang="en-US" sz="14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右箭头 10"/>
          <p:cNvSpPr/>
          <p:nvPr/>
        </p:nvSpPr>
        <p:spPr bwMode="auto">
          <a:xfrm>
            <a:off x="3563888" y="1626303"/>
            <a:ext cx="316133" cy="34958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defTabSz="913130">
              <a:defRPr/>
            </a:pPr>
            <a:endParaRPr lang="zh-CN" altLang="en-US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ounded Rectangle 5"/>
          <p:cNvSpPr/>
          <p:nvPr/>
        </p:nvSpPr>
        <p:spPr bwMode="auto">
          <a:xfrm>
            <a:off x="7668344" y="3219822"/>
            <a:ext cx="1296144" cy="1034328"/>
          </a:xfrm>
          <a:prstGeom prst="roundRect">
            <a:avLst>
              <a:gd name="adj" fmla="val 9033"/>
            </a:avLst>
          </a:prstGeom>
          <a:solidFill>
            <a:srgbClr val="00B0F0"/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defRPr/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Begin from the uncomfortable feeling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5"/>
          <p:cNvSpPr/>
          <p:nvPr/>
        </p:nvSpPr>
        <p:spPr bwMode="auto">
          <a:xfrm>
            <a:off x="5740692" y="3363838"/>
            <a:ext cx="1495603" cy="893107"/>
          </a:xfrm>
          <a:prstGeom prst="roundRect">
            <a:avLst>
              <a:gd name="adj" fmla="val 9033"/>
            </a:avLst>
          </a:prstGeom>
          <a:solidFill>
            <a:srgbClr val="00B0F0"/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defRPr/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dial 4008105119 and transfer 1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ounded Rectangle 5"/>
          <p:cNvSpPr/>
          <p:nvPr/>
        </p:nvSpPr>
        <p:spPr bwMode="auto">
          <a:xfrm>
            <a:off x="3853406" y="3271738"/>
            <a:ext cx="1545949" cy="1164442"/>
          </a:xfrm>
          <a:prstGeom prst="roundRect">
            <a:avLst>
              <a:gd name="adj" fmla="val 9033"/>
            </a:avLst>
          </a:prstGeom>
          <a:solidFill>
            <a:srgbClr val="00B0F0"/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diagnosis and  treatment recommendations by the doctor</a:t>
            </a:r>
            <a:endParaRPr lang="zh-CN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Rounded Rectangle 5"/>
          <p:cNvSpPr/>
          <p:nvPr/>
        </p:nvSpPr>
        <p:spPr bwMode="auto">
          <a:xfrm>
            <a:off x="349964" y="2387904"/>
            <a:ext cx="2925891" cy="1297421"/>
          </a:xfrm>
          <a:prstGeom prst="roundRect">
            <a:avLst>
              <a:gd name="adj" fmla="val 9033"/>
            </a:avLst>
          </a:prstGeom>
          <a:solidFill>
            <a:srgbClr val="00B0F0"/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Outpatient treatment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Prepayment by the students, courier case information to the rescue company for repayment</a:t>
            </a:r>
            <a:endParaRPr lang="zh-CN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Rounded Rectangle 5"/>
          <p:cNvSpPr/>
          <p:nvPr/>
        </p:nvSpPr>
        <p:spPr bwMode="auto">
          <a:xfrm>
            <a:off x="349964" y="3787408"/>
            <a:ext cx="2925891" cy="1237597"/>
          </a:xfrm>
          <a:prstGeom prst="roundRect">
            <a:avLst>
              <a:gd name="adj" fmla="val 9033"/>
            </a:avLst>
          </a:prstGeom>
          <a:solidFill>
            <a:srgbClr val="00B0F0"/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In-patient: really in need of hospitalization (submit a power of attorney and a copy of the passport, enabling the company payment in advance)</a:t>
            </a:r>
            <a:endParaRPr lang="zh-CN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右箭头 17"/>
          <p:cNvSpPr/>
          <p:nvPr/>
        </p:nvSpPr>
        <p:spPr bwMode="auto">
          <a:xfrm rot="10800000">
            <a:off x="5436738" y="3662327"/>
            <a:ext cx="266145" cy="349582"/>
          </a:xfrm>
          <a:prstGeom prst="rightArrow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indent="0" defTabSz="913130">
              <a:defRPr/>
            </a:pPr>
            <a:endParaRPr lang="zh-CN" altLang="en-US" sz="14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右箭头 18"/>
          <p:cNvSpPr/>
          <p:nvPr/>
        </p:nvSpPr>
        <p:spPr bwMode="auto">
          <a:xfrm rot="10800000">
            <a:off x="7308305" y="3590320"/>
            <a:ext cx="266145" cy="349582"/>
          </a:xfrm>
          <a:prstGeom prst="rightArrow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defTabSz="913130">
              <a:defRPr/>
            </a:pPr>
            <a:endParaRPr lang="zh-CN" altLang="en-US" sz="14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左大括号 19"/>
          <p:cNvSpPr/>
          <p:nvPr/>
        </p:nvSpPr>
        <p:spPr bwMode="auto">
          <a:xfrm rot="10800000">
            <a:off x="3374301" y="3271738"/>
            <a:ext cx="394082" cy="1126429"/>
          </a:xfrm>
          <a:prstGeom prst="leftBrace">
            <a:avLst>
              <a:gd name="adj1" fmla="val 70473"/>
              <a:gd name="adj2" fmla="val 49310"/>
            </a:avLst>
          </a:prstGeom>
          <a:solidFill>
            <a:srgbClr val="00B0F0"/>
          </a:solidFill>
          <a:ln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3130">
              <a:defRPr/>
            </a:pPr>
            <a:endParaRPr lang="zh-CN" altLang="en-US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右大括号 20"/>
          <p:cNvSpPr/>
          <p:nvPr/>
        </p:nvSpPr>
        <p:spPr>
          <a:xfrm>
            <a:off x="3563888" y="4398166"/>
            <a:ext cx="72008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0" y="627534"/>
            <a:ext cx="3311923" cy="71438"/>
            <a:chOff x="0" y="523875"/>
            <a:chExt cx="3311923" cy="71438"/>
          </a:xfrm>
        </p:grpSpPr>
        <p:cxnSp>
          <p:nvCxnSpPr>
            <p:cNvPr id="29" name="直接连接符 28"/>
            <p:cNvCxnSpPr/>
            <p:nvPr/>
          </p:nvCxnSpPr>
          <p:spPr>
            <a:xfrm flipH="1">
              <a:off x="213965" y="561975"/>
              <a:ext cx="309795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0" y="523875"/>
              <a:ext cx="215900" cy="71438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主管人员">
  <a:themeElements>
    <a:clrScheme name="主管人员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主管人员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主管人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5525</Words>
  <Application>WPS 演示</Application>
  <PresentationFormat>全屏显示(16:9)</PresentationFormat>
  <Paragraphs>397</Paragraphs>
  <Slides>22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3" baseType="lpstr">
      <vt:lpstr>Arial</vt:lpstr>
      <vt:lpstr>宋体</vt:lpstr>
      <vt:lpstr>Wingdings</vt:lpstr>
      <vt:lpstr>Tahoma</vt:lpstr>
      <vt:lpstr>Century Gothic</vt:lpstr>
      <vt:lpstr>Courier New</vt:lpstr>
      <vt:lpstr>华文琥珀</vt:lpstr>
      <vt:lpstr>微软雅黑</vt:lpstr>
      <vt:lpstr>Calibri</vt:lpstr>
      <vt:lpstr>Arial Black</vt:lpstr>
      <vt:lpstr>Calibri</vt:lpstr>
      <vt:lpstr>隶书</vt:lpstr>
      <vt:lpstr>Palatino Linotype</vt:lpstr>
      <vt:lpstr>Arial Unicode MS</vt:lpstr>
      <vt:lpstr>幼圆</vt:lpstr>
      <vt:lpstr>Times New Roman</vt:lpstr>
      <vt:lpstr>Aparajita</vt:lpstr>
      <vt:lpstr>华文楷体</vt:lpstr>
      <vt:lpstr>Times New Roman</vt:lpstr>
      <vt:lpstr>Andalus</vt:lpstr>
      <vt:lpstr>主管人员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保险服务卡_正面</vt:lpstr>
      <vt:lpstr>PowerPoint 演示文稿</vt:lpstr>
      <vt:lpstr>PowerPoint 演示文稿</vt:lpstr>
      <vt:lpstr>保险使用方法  Using method</vt:lpstr>
      <vt:lpstr>保险使用方法  Using method</vt:lpstr>
      <vt:lpstr>保险使用方法  Using method</vt:lpstr>
      <vt:lpstr>保险使用方法  Using method</vt:lpstr>
      <vt:lpstr>保险使用方法  How to apply for claim</vt:lpstr>
      <vt:lpstr>PowerPoint 演示文稿</vt:lpstr>
      <vt:lpstr>信息查询_手机 Query via Cell Phones</vt:lpstr>
      <vt:lpstr>PowerPoint 演示文稿</vt:lpstr>
      <vt:lpstr>PowerPoint 演示文稿</vt:lpstr>
      <vt:lpstr>PowerPoint 演示文稿</vt:lpstr>
      <vt:lpstr> 免责提示(Tips) </vt:lpstr>
      <vt:lpstr>PowerPoint 演示文稿</vt:lpstr>
      <vt:lpstr>保险备注提示(Tips)</vt:lpstr>
      <vt:lpstr>PowerPoint 演示文稿</vt:lpstr>
    </vt:vector>
  </TitlesOfParts>
  <Company>e-mart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lu</dc:creator>
  <cp:lastModifiedBy>Lisa</cp:lastModifiedBy>
  <cp:revision>240</cp:revision>
  <dcterms:created xsi:type="dcterms:W3CDTF">2006-10-13T05:39:00Z</dcterms:created>
  <dcterms:modified xsi:type="dcterms:W3CDTF">2019-11-06T07:33:02Z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